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99224"/>
              <a:buFont typeface="Times New Roman"/>
              <a:defRPr sz="42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99224"/>
              <a:buFont typeface="Times New Roman"/>
              <a:defRPr sz="42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99224"/>
              <a:buFont typeface="Times New Roman"/>
              <a:defRPr sz="42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99224"/>
              <a:buFont typeface="Times New Roman"/>
              <a:defRPr sz="42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99224"/>
              <a:buFont typeface="Times New Roman"/>
              <a:defRPr sz="42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99224"/>
              <a:buFont typeface="Times New Roman"/>
              <a:defRPr sz="42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99224"/>
              <a:buFont typeface="Times New Roman"/>
              <a:defRPr sz="42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99224"/>
              <a:buFont typeface="Times New Roman"/>
              <a:defRPr sz="42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99224"/>
              <a:buFont typeface="Times New Roman"/>
              <a:defRPr sz="42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99224"/>
              <a:buFont typeface="Times New Roman"/>
              <a:defRPr sz="42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99224"/>
              <a:buFont typeface="Times New Roman"/>
              <a:defRPr sz="42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99224"/>
              <a:buFont typeface="Times New Roman"/>
              <a:defRPr sz="42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99224"/>
              <a:buFont typeface="Times New Roman"/>
              <a:defRPr sz="42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99224"/>
              <a:buFont typeface="Times New Roman"/>
              <a:defRPr sz="42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99224"/>
              <a:buFont typeface="Times New Roman"/>
              <a:defRPr sz="42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99224"/>
              <a:buFont typeface="Times New Roman"/>
              <a:defRPr sz="42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99224"/>
              <a:buFont typeface="Times New Roman"/>
              <a:defRPr sz="42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99224"/>
              <a:buFont typeface="Times New Roman"/>
              <a:defRPr sz="42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98765"/>
              <a:buFont typeface="Times New Roman"/>
              <a:defRPr sz="26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media/image04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2.xml" Type="http://schemas.openxmlformats.org/officeDocument/2006/relationships/slideLayout" Id="rId3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30.gif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8.jp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8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6.png" Type="http://schemas.openxmlformats.org/officeDocument/2006/relationships/image" Id="rId4"/><Relationship Target="../media/image21.jpg" Type="http://schemas.openxmlformats.org/officeDocument/2006/relationships/image" Id="rId3"/><Relationship Target="../media/image24.jpg" Type="http://schemas.openxmlformats.org/officeDocument/2006/relationships/image" Id="rId6"/><Relationship Target="../media/image22.png" Type="http://schemas.openxmlformats.org/officeDocument/2006/relationships/image" Id="rId5"/><Relationship Target="../media/image27.jpg" Type="http://schemas.openxmlformats.org/officeDocument/2006/relationships/image" Id="rId8"/><Relationship Target="../media/image23.jpg" Type="http://schemas.openxmlformats.org/officeDocument/2006/relationships/image" Id="rId7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3.png" Type="http://schemas.openxmlformats.org/officeDocument/2006/relationships/image" Id="rId4"/><Relationship Target="../media/image01.png" Type="http://schemas.openxmlformats.org/officeDocument/2006/relationships/image" Id="rId3"/><Relationship Target="../media/image00.png" Type="http://schemas.openxmlformats.org/officeDocument/2006/relationships/image" Id="rId6"/><Relationship Target="../media/image02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y="3048000" x="914400"/>
            <a:ext cy="1295400" cx="84073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WP Paintbrush</a:t>
            </a:r>
          </a:p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y="4584775" x="2338450"/>
            <a:ext cy="1486075" cx="54615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WordPress for those who hate writing code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Delays ....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828800" x="304800"/>
            <a:ext cy="5562600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 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0" x="2946400"/>
            <a:ext cy="5317750" cx="597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WordPress Installation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1821125" x="303025"/>
            <a:ext cy="5571524" cx="45421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Easy for some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Difficult for some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Impossible for others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Hosting - shared, VPS, dedicated ...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PHP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MySQL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cPanel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There must be a solution ...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y="1828800" x="5384800"/>
            <a:ext cy="5562600" cx="454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31450" x="4686875"/>
            <a:ext cy="3741525" cx="47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Hosted Solutions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1828800" x="304800"/>
            <a:ext cy="5562600" cx="454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Blog.com, WordPress.com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Can choose existing themes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Can only edit CSS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Very limiting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Free :)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Need more control ...</a:t>
            </a:r>
          </a:p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y="1828800" x="5384800"/>
            <a:ext cy="5562600" cx="454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10475" x="5387450"/>
            <a:ext cy="3174924" cx="423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 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2427750" x="273800"/>
            <a:ext cy="4943775" cx="9663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http://pressabl.com/ ... coming soon'ish!</a:t>
            </a:r>
            <a:b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</a:b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Hosted multisite solution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Ability to upload and edit themes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Security concerns solved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PHP templates; familiar and easy to use ...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07650" x="508250"/>
            <a:ext cy="1626700" cx="753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Multi-site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1819225" x="301250"/>
            <a:ext cy="5565075" cx="45432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Front-end editor works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What if user wants fine grained control?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PHP security issues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b="1"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         Solution?</a:t>
            </a:r>
          </a:p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y="1828800" x="5384800"/>
            <a:ext cy="5562600" cx="454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 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83600" x="3864250"/>
            <a:ext cy="3604375" cx="579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WordPress themes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1828400" x="306075"/>
            <a:ext cy="5561400" cx="45390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WordPress themes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PHP based templates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Very popular system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b="1"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Still requires code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HTML, CSS, JavaScript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Very basic PHP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PHP -&gt; security issues</a:t>
            </a:r>
          </a:p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y="1828800" x="5384800"/>
            <a:ext cy="5562600" cx="454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   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33600" x="4978400"/>
            <a:ext cy="4128700" cx="472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PHP = bad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1828800" x="304800"/>
            <a:ext cy="5562600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 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96375" x="3574600"/>
            <a:ext cy="6525575" cx="58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Shortcodes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1821175" x="302175"/>
            <a:ext cy="5594099" cx="42558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WordPress shortcodes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Allow users to embed maps, contact forms, polls, videos, galleries, slideshows, audio clips and more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But users still want to edit basic template features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b="0"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Why not allow it? ...</a:t>
            </a:r>
          </a:p>
        </p:txBody>
      </p:sp>
      <p:sp>
        <p:nvSpPr>
          <p:cNvPr id="143" name="Shape 143"/>
          <p:cNvSpPr txBox="1"/>
          <p:nvPr>
            <p:ph idx="2" type="body"/>
          </p:nvPr>
        </p:nvSpPr>
        <p:spPr>
          <a:xfrm>
            <a:off y="1828800" x="5384800"/>
            <a:ext cy="5562600" cx="454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0" x="4775200"/>
            <a:ext cy="5295599" cx="44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PHP templates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1819225" x="301250"/>
            <a:ext cy="5565075" cx="45432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Easy to use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Lots of documentation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Extremely flexible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Massive security risk</a:t>
            </a:r>
          </a:p>
        </p:txBody>
      </p:sp>
      <p:sp>
        <p:nvSpPr>
          <p:cNvPr id="151" name="Shape 151"/>
          <p:cNvSpPr txBox="1"/>
          <p:nvPr>
            <p:ph idx="2" type="body"/>
          </p:nvPr>
        </p:nvSpPr>
        <p:spPr>
          <a:xfrm>
            <a:off y="1828800" x="5384800"/>
            <a:ext cy="5562600" cx="454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15750" x="4473850"/>
            <a:ext cy="4263650" cx="48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Shortcodes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1819225" x="301250"/>
            <a:ext cy="5565075" cx="45432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75+ new shortcodes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&lt;php the_content(); ?&gt;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[the_content]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[loop]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&lt;h2&gt;[the_title]&lt;/h2&gt;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[the_content]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[/loop]</a:t>
            </a:r>
          </a:p>
        </p:txBody>
      </p:sp>
      <p:sp>
        <p:nvSpPr>
          <p:cNvPr id="159" name="Shape 159"/>
          <p:cNvSpPr txBox="1"/>
          <p:nvPr>
            <p:ph idx="2" type="body"/>
          </p:nvPr>
        </p:nvSpPr>
        <p:spPr>
          <a:xfrm>
            <a:off y="1828800" x="5384800"/>
            <a:ext cy="5562600" cx="454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20800" x="3962400"/>
            <a:ext cy="5044875" cx="556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y="302150" x="302150"/>
            <a:ext cy="982649" cx="96224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From New Zealand -&gt; Norway</a:t>
            </a:r>
          </a:p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1828800" x="304800"/>
            <a:ext cy="5562600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 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      PixoPoint -&gt; Metronet</a:t>
            </a:r>
          </a:p>
        </p:txBody>
      </p:sp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28800" x="-609600"/>
            <a:ext cy="3604675" cx="97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624975" x="5588000"/>
            <a:ext cy="4460599" cx="48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Templates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1530250" x="302750"/>
            <a:ext cy="5811599" cx="92928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Utilize same theming system as traditional WordPress themes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page.php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index.php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single.php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style.css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7" name="Shape 167"/>
          <p:cNvSpPr txBox="1"/>
          <p:nvPr>
            <p:ph idx="2" type="body"/>
          </p:nvPr>
        </p:nvSpPr>
        <p:spPr>
          <a:xfrm>
            <a:off y="1828800" x="5384800"/>
            <a:ext cy="5562600" cx="454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 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38400" x="3352800"/>
            <a:ext cy="4607525" cx="614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type="ctrTitle"/>
          </p:nvPr>
        </p:nvSpPr>
        <p:spPr>
          <a:xfrm>
            <a:off y="3048000" x="914400"/>
            <a:ext cy="1295400" cx="84073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sz="4800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Demonstration</a:t>
            </a:r>
          </a:p>
        </p:txBody>
      </p:sp>
      <p:sp>
        <p:nvSpPr>
          <p:cNvPr id="174" name="Shape 174"/>
          <p:cNvSpPr txBox="1"/>
          <p:nvPr>
            <p:ph idx="1" type="subTitle"/>
          </p:nvPr>
        </p:nvSpPr>
        <p:spPr>
          <a:xfrm>
            <a:off y="4572000" x="1828800"/>
            <a:ext cy="990599" cx="6578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sz="3200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The template editor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Importing/exporting Themes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1828800" x="304800"/>
            <a:ext cy="5562600" cx="454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Exported as child theme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Uploading raw PHP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Huge security risk!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Solution :)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Data file in child theme</a:t>
            </a:r>
          </a:p>
        </p:txBody>
      </p:sp>
      <p:sp>
        <p:nvSpPr>
          <p:cNvPr id="181" name="Shape 181"/>
          <p:cNvSpPr txBox="1"/>
          <p:nvPr>
            <p:ph idx="2" type="body"/>
          </p:nvPr>
        </p:nvSpPr>
        <p:spPr>
          <a:xfrm>
            <a:off y="1828800" x="5384800"/>
            <a:ext cy="5562600" cx="454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79150" x="4965100"/>
            <a:ext cy="3496099" cx="457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Example: ryanhellyer.net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1828800" x="304800"/>
            <a:ext cy="5562600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 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17600" x="812800"/>
            <a:ext cy="6298050" cx="83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Example: dunedinicehockey.co.nz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1828800" x="304800"/>
            <a:ext cy="5562600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 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17600" x="508000"/>
            <a:ext cy="6230924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Credits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1625600" x="304800"/>
            <a:ext cy="1448725" cx="43387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Dan Milward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(New Zealand)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y="3962400" x="5588000"/>
            <a:ext cy="2016224" cx="482854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Utkarsh Kukreti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(India)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y="3860800" x="304800"/>
            <a:ext cy="1516875" cx="409032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Ronald Huereca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(USA / Norway)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y="1625600" x="5588000"/>
            <a:ext cy="1934575" cx="489759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Alex Cragg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(UK)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y="5791200" x="406400"/>
            <a:ext cy="1993175" cx="516414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David Thornycroft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(New Zealand)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22375" x="3251200"/>
            <a:ext cy="1625600" cx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860800" x="8331200"/>
            <a:ext cy="1135350" cx="11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422375" x="7721600"/>
            <a:ext cy="1905000" cx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657600" x="3352800"/>
            <a:ext cy="1215325" cx="163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5486400" x="3454400"/>
            <a:ext cy="1450825" cx="1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y="5588000" x="5486400"/>
            <a:ext cy="1565325" cx="4239174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 Distiller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(New Zealand)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y="5689575" x="7721600"/>
            <a:ext cy="1252074" cx="18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WordPress theming</a:t>
            </a:r>
          </a:p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819350" x="292700"/>
            <a:ext cy="5546550" cx="47541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 i="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Easy for some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 i="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Too time consuming for some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 i="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Impossible for others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 i="0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b="1" sz="2666" lang="en-US" i="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Requires writing code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 i="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HTML, CSS, JavaScript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 i="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Very basic PHP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 i="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There must be a simpler way ...</a:t>
            </a:r>
          </a:p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y="1828800" x="5384800"/>
            <a:ext cy="5562600" cx="454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 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86000" x="5181600"/>
            <a:ext cy="4128700" cx="472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Off the shelf designs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819225" x="301250"/>
            <a:ext cy="5565075" cx="96232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Extremely popular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b="0"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Multi-million dollar industry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b="0"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Licensing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0"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756150" x="5591450"/>
            <a:ext cy="923424" cx="381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594925" x="511450"/>
            <a:ext cy="1168375" cx="37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962400" x="508000"/>
            <a:ext cy="884174" cx="45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860800" x="5588000"/>
            <a:ext cy="1158974" cx="39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Theme Options</a:t>
            </a: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1819225" x="301250"/>
            <a:ext cy="5565075" cx="45432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Design via admin panel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Can't see changes immediately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Poor UI/UX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Popular despite flaws</a:t>
            </a:r>
          </a:p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y="1828800" x="5384800"/>
            <a:ext cy="5562600" cx="454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 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24525" x="5286650"/>
            <a:ext cy="5859250" cx="428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Basic Layout Editors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1828800" x="304800"/>
            <a:ext cy="5562600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 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20800" x="1219200"/>
            <a:ext cy="5897700" cx="7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Solution?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819225" x="301250"/>
            <a:ext cy="5565075" cx="45432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Front-end editor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Drag and drop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Colour pickers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Image pickers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Font selectors</a:t>
            </a:r>
          </a:p>
          <a:p>
            <a:pPr rtl="0" lvl="0" marR="0" indent="-220133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AJAX goodness!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b="1"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Progress?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y="1828800" x="5384800"/>
            <a:ext cy="5562600" cx="454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25600" x="4368800"/>
            <a:ext cy="4252025" cx="531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58725" x="6292250"/>
            <a:ext cy="2624299" cx="328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Demo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821125" x="303025"/>
            <a:ext cy="5760725" cx="96301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Live demonstration ...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Coraline &gt; Magazine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42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http://wppaintbrush.com/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828800" x="304800"/>
            <a:ext cy="5562600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sz="2666" lang="en-US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 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24625" x="1625600"/>
            <a:ext cy="5740399" cx="80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sparkling">
      <a:dk1>
        <a:srgbClr val="0D334A"/>
      </a:dk1>
      <a:lt1>
        <a:srgbClr val="DEDEDE"/>
      </a:lt1>
      <a:dk2>
        <a:srgbClr val="000000"/>
      </a:dk2>
      <a:lt2>
        <a:srgbClr val="FFFFFF"/>
      </a:lt2>
      <a:accent1>
        <a:srgbClr val="333333"/>
      </a:accent1>
      <a:accent2>
        <a:srgbClr val="114463"/>
      </a:accent2>
      <a:accent3>
        <a:srgbClr val="416982"/>
      </a:accent3>
      <a:accent4>
        <a:srgbClr val="708FA1"/>
      </a:accent4>
      <a:accent5>
        <a:srgbClr val="A0B4C1"/>
      </a:accent5>
      <a:accent6>
        <a:srgbClr val="CFDAE0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