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9753600" cx="130048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solidFill>
                  <a:srgbClr val="333333"/>
                </a:solidFill>
              </a:rPr>
              <a:t>But handling load most important</a:t>
            </a:r>
            <a:br>
              <a:rPr sz="1000" lang="en-US">
                <a:solidFill>
                  <a:srgbClr val="333333"/>
                </a:solidFill>
              </a:rPr>
            </a:br>
            <a:r>
              <a:rPr sz="1000" lang="en-US">
                <a:solidFill>
                  <a:srgbClr val="333333"/>
                </a:solidFill>
              </a:rPr>
              <a:t>Extra load = slower speed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-US">
                <a:solidFill>
                  <a:srgbClr val="333333"/>
                </a:solidFill>
              </a:rPr>
              <a:t>Managed hosts</a:t>
            </a:r>
          </a:p>
          <a:p>
            <a:pPr>
              <a:spcBef>
                <a:spcPts val="0"/>
              </a:spcBef>
              <a:buNone/>
            </a:pPr>
            <a:r>
              <a:rPr sz="1000" lang="en-US">
                <a:solidFill>
                  <a:srgbClr val="333333"/>
                </a:solidFill>
              </a:rPr>
              <a:t>Static caching</a:t>
            </a:r>
            <a:br>
              <a:rPr sz="1000" lang="en-US">
                <a:solidFill>
                  <a:srgbClr val="333333"/>
                </a:solidFill>
              </a:rPr>
            </a:br>
            <a:r>
              <a:rPr sz="1000" lang="en-US">
                <a:solidFill>
                  <a:srgbClr val="333333"/>
                </a:solidFill>
              </a:rPr>
              <a:t>Needs more knowledge than most people realise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Make application do less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Work = time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Smaller app = faster app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Less pages = easier to cache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Discuss WP cache API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Multilingual plugins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1 = APC out of RAM</a:t>
            </a:r>
            <a:br>
              <a:rPr lang="en-US"/>
            </a:br>
            <a:r>
              <a:rPr lang="en-US"/>
              <a:t>2 = Halved RAM. Added https. Used Nginx static cache and Redis.</a:t>
            </a:r>
            <a:br>
              <a:rPr lang="en-US"/>
            </a:br>
            <a:br>
              <a:rPr lang="en-US"/>
            </a:br>
            <a:r>
              <a:rPr lang="en-US"/>
              <a:t>Swedish company.</a:t>
            </a:r>
            <a:br>
              <a:rPr lang="en-US"/>
            </a:br>
            <a:r>
              <a:rPr lang="en-US"/>
              <a:t>Outages due to stupidity.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-US">
                <a:solidFill>
                  <a:srgbClr val="333333"/>
                </a:solidFill>
              </a:rPr>
              <a:t>1 TB data transfer/month = 10 million page views/month</a:t>
            </a:r>
          </a:p>
          <a:p>
            <a:pPr rtl="0" lvl="0">
              <a:spcBef>
                <a:spcPts val="0"/>
              </a:spcBef>
              <a:buNone/>
            </a:pPr>
            <a:r>
              <a:rPr sz="1000" lang="en-US">
                <a:solidFill>
                  <a:srgbClr val="333333"/>
                </a:solidFill>
              </a:rPr>
              <a:t>$10/mnth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-US">
                <a:solidFill>
                  <a:srgbClr val="333333"/>
                </a:solidFill>
              </a:rPr>
              <a:t>-&gt;</a:t>
            </a:r>
          </a:p>
          <a:p>
            <a:pPr lvl="0">
              <a:spcBef>
                <a:spcPts val="0"/>
              </a:spcBef>
              <a:buNone/>
            </a:pPr>
            <a:r>
              <a:rPr sz="1000" lang="en-US">
                <a:solidFill>
                  <a:srgbClr val="333333"/>
                </a:solidFill>
              </a:rPr>
              <a:t>Managed VPS - no caching - seemed fine</a:t>
            </a:r>
            <a:br>
              <a:rPr sz="1000" lang="en-US">
                <a:solidFill>
                  <a:srgbClr val="333333"/>
                </a:solidFill>
              </a:rPr>
            </a:br>
            <a:br>
              <a:rPr sz="1000" lang="en-US">
                <a:solidFill>
                  <a:srgbClr val="333333"/>
                </a:solidFill>
              </a:rPr>
            </a:b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-US">
                <a:solidFill>
                  <a:schemeClr val="dk1"/>
                </a:solidFill>
              </a:rPr>
              <a:t>Realised lack of caching was a problem</a:t>
            </a:r>
            <a:br>
              <a:rPr sz="1400" lang="en-US">
                <a:solidFill>
                  <a:schemeClr val="dk1"/>
                </a:solidFill>
              </a:rPr>
            </a:br>
            <a:r>
              <a:rPr sz="1400" lang="en-US">
                <a:solidFill>
                  <a:schemeClr val="dk1"/>
                </a:solidFill>
              </a:rPr>
              <a:t>~5 page views/sec via ApacheBench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241300" marL="393700">
              <a:spcBef>
                <a:spcPts val="9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y="4443306" x="3251200"/>
            <a:ext cy="2694300" cx="8778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y="7115835" x="3251200"/>
            <a:ext cy="1950600" cx="8778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marR="0" indent="0" marL="0">
              <a:spcBef>
                <a:spcPts val="900"/>
              </a:spcBef>
              <a:buClr>
                <a:schemeClr val="accent1"/>
              </a:buClr>
              <a:buFont typeface="Noto Symbol"/>
              <a:buNone/>
              <a:defRPr/>
            </a:lvl1pPr>
            <a:lvl2pPr algn="ctr" rtl="0" marR="0" indent="0" marL="647700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2pPr>
            <a:lvl3pPr algn="ctr" rtl="0" marR="0" indent="0" marL="1295400">
              <a:spcBef>
                <a:spcPts val="500"/>
              </a:spcBef>
              <a:buClr>
                <a:srgbClr val="7EB41E"/>
              </a:buClr>
              <a:buFont typeface="Noto Symbol"/>
              <a:buNone/>
              <a:defRPr/>
            </a:lvl3pPr>
            <a:lvl4pPr algn="ctr" rtl="0" marR="0" indent="0" marL="1955800">
              <a:spcBef>
                <a:spcPts val="500"/>
              </a:spcBef>
              <a:buClr>
                <a:srgbClr val="D9EEB4"/>
              </a:buClr>
              <a:buFont typeface="Noto Symbol"/>
              <a:buNone/>
              <a:defRPr/>
            </a:lvl4pPr>
            <a:lvl5pPr algn="ctr" rtl="0" marR="0" indent="0" marL="2603500">
              <a:spcBef>
                <a:spcPts val="500"/>
              </a:spcBef>
              <a:buClr>
                <a:srgbClr val="D0DCF2"/>
              </a:buClr>
              <a:buFont typeface="Noto Symbol"/>
              <a:buNone/>
              <a:defRPr/>
            </a:lvl5pPr>
            <a:lvl6pPr algn="ctr" rtl="0" marR="0" indent="0" marL="3251200">
              <a:spcBef>
                <a:spcPts val="500"/>
              </a:spcBef>
              <a:buClr>
                <a:schemeClr val="accent1"/>
              </a:buClr>
              <a:buFont typeface="Cantarell"/>
              <a:buNone/>
              <a:defRPr/>
            </a:lvl6pPr>
            <a:lvl7pPr algn="ctr" rtl="0" marR="0" indent="0" marL="3898900">
              <a:spcBef>
                <a:spcPts val="400"/>
              </a:spcBef>
              <a:buClr>
                <a:srgbClr val="D9EEB4"/>
              </a:buClr>
              <a:buFont typeface="Noto Symbol"/>
              <a:buNone/>
              <a:defRPr/>
            </a:lvl7pPr>
            <a:lvl8pPr algn="ctr" rtl="0" marR="0" indent="0" marL="4546600">
              <a:spcBef>
                <a:spcPts val="400"/>
              </a:spcBef>
              <a:buClr>
                <a:schemeClr val="accent2"/>
              </a:buClr>
              <a:buFont typeface="Cantarell"/>
              <a:buNone/>
              <a:defRPr/>
            </a:lvl8pPr>
            <a:lvl9pPr algn="ctr" rtl="0" marR="0" indent="0" marL="5207000">
              <a:spcBef>
                <a:spcPts val="400"/>
              </a:spcBef>
              <a:buClr>
                <a:srgbClr val="7EB41E"/>
              </a:buClr>
              <a:buFont typeface="Cantarel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5400000">
            <a:off y="1669810" x="11043100"/>
            <a:ext cy="541800" cx="32510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5400000">
            <a:off y="5947253" x="10065360"/>
            <a:ext cy="546299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y="0" x="541866"/>
            <a:ext cy="9753599" cx="867000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22"/>
          <p:cNvSpPr/>
          <p:nvPr/>
        </p:nvSpPr>
        <p:spPr>
          <a:xfrm>
            <a:off y="0" x="393011"/>
            <a:ext cy="9753599" cx="148800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" name="Shape 23"/>
          <p:cNvSpPr/>
          <p:nvPr/>
        </p:nvSpPr>
        <p:spPr>
          <a:xfrm>
            <a:off y="0" x="1408853"/>
            <a:ext cy="9753599" cx="258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" name="Shape 24"/>
          <p:cNvSpPr/>
          <p:nvPr/>
        </p:nvSpPr>
        <p:spPr>
          <a:xfrm>
            <a:off y="0" x="1623210"/>
            <a:ext cy="9753599" cx="327600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y="0" x="151244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>
                <a:alpha val="7294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y="0" x="1300479"/>
            <a:ext cy="9753599" cx="0"/>
          </a:xfrm>
          <a:prstGeom prst="straightConnector1">
            <a:avLst/>
          </a:prstGeom>
          <a:noFill/>
          <a:ln w="57150" cap="flat">
            <a:solidFill>
              <a:srgbClr val="F4FAEA">
                <a:alpha val="82745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y="0" x="1214737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8" name="Shape 28"/>
          <p:cNvCxnSpPr/>
          <p:nvPr/>
        </p:nvCxnSpPr>
        <p:spPr>
          <a:xfrm>
            <a:off y="0" x="2455665"/>
            <a:ext cy="9753599" cx="0"/>
          </a:xfrm>
          <a:prstGeom prst="straightConnector1">
            <a:avLst/>
          </a:prstGeom>
          <a:noFill/>
          <a:ln w="28575" cap="flat">
            <a:solidFill>
              <a:srgbClr val="D9EEB4">
                <a:alpha val="8196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y="0" x="1517226"/>
            <a:ext cy="9753599" cx="0"/>
          </a:xfrm>
          <a:prstGeom prst="straightConnector1">
            <a:avLst/>
          </a:prstGeom>
          <a:noFill/>
          <a:ln w="9525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y="0" x="12961928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1" name="Shape 31"/>
          <p:cNvSpPr/>
          <p:nvPr/>
        </p:nvSpPr>
        <p:spPr>
          <a:xfrm>
            <a:off y="0" x="1733973"/>
            <a:ext cy="9753599" cx="108300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2" name="Shape 32"/>
          <p:cNvSpPr/>
          <p:nvPr/>
        </p:nvSpPr>
        <p:spPr>
          <a:xfrm>
            <a:off y="4876800" x="866986"/>
            <a:ext cy="1842299" cx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" name="Shape 33"/>
          <p:cNvSpPr/>
          <p:nvPr/>
        </p:nvSpPr>
        <p:spPr>
          <a:xfrm>
            <a:off y="6921603" x="1862587"/>
            <a:ext cy="912300" cx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4" name="Shape 34"/>
          <p:cNvSpPr/>
          <p:nvPr/>
        </p:nvSpPr>
        <p:spPr>
          <a:xfrm>
            <a:off y="7823121" x="1551758"/>
            <a:ext cy="194999" cx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5" name="Shape 35"/>
          <p:cNvSpPr/>
          <p:nvPr/>
        </p:nvSpPr>
        <p:spPr>
          <a:xfrm>
            <a:off y="8232038" x="2366873"/>
            <a:ext cy="389999" cx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6" name="Shape 36"/>
          <p:cNvSpPr/>
          <p:nvPr/>
        </p:nvSpPr>
        <p:spPr>
          <a:xfrm>
            <a:off y="6394026" x="2709333"/>
            <a:ext cy="520199" cx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y="7009709" x="1885218"/>
            <a:ext cy="7358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y="431289" x="2494776"/>
            <a:ext cy="10620599" cx="69314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 rot="5400000">
            <a:off y="3359697" x="6459492"/>
            <a:ext cy="2384100" cx="8322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y="271046" x="769883"/>
            <a:ext cy="8561400" cx="8322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390596" x="650239"/>
            <a:ext cy="1625699" cx="11704200"/>
          </a:xfrm>
          <a:prstGeom prst="rect">
            <a:avLst/>
          </a:prstGeom>
        </p:spPr>
        <p:txBody>
          <a:bodyPr bIns="130025" rIns="130025" lIns="130025" tIns="1300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2275840" x="650239"/>
            <a:ext cy="7065000" cx="11704200"/>
          </a:xfrm>
          <a:prstGeom prst="rect">
            <a:avLst/>
          </a:prstGeom>
        </p:spPr>
        <p:txBody>
          <a:bodyPr bIns="130025" rIns="130025" lIns="130025" tIns="1300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9007124" x="12169658"/>
            <a:ext cy="746099" cx="780300"/>
          </a:xfrm>
          <a:prstGeom prst="rect">
            <a:avLst/>
          </a:prstGeom>
        </p:spPr>
        <p:txBody>
          <a:bodyPr bIns="65000" rIns="130025" lIns="130025" tIns="65000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5" name="Shape 45"/>
          <p:cNvCxnSpPr/>
          <p:nvPr/>
        </p:nvCxnSpPr>
        <p:spPr>
          <a:xfrm>
            <a:off y="0" x="12462933"/>
            <a:ext cy="9753599" cx="0"/>
          </a:xfrm>
          <a:prstGeom prst="straightConnector1">
            <a:avLst/>
          </a:prstGeom>
          <a:noFill/>
          <a:ln w="3810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6" name="Shape 46"/>
          <p:cNvSpPr/>
          <p:nvPr/>
        </p:nvSpPr>
        <p:spPr>
          <a:xfrm>
            <a:off y="8128000" x="11600281"/>
            <a:ext cy="780300" cx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 rot="5400000">
            <a:off y="4551744" x="4764710"/>
            <a:ext cy="650100" cx="8973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>
            <p:ph idx="2" type="pic"/>
          </p:nvPr>
        </p:nvSpPr>
        <p:spPr>
          <a:xfrm>
            <a:off y="0" x="0"/>
            <a:ext cy="9753599" cx="8778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376597" x="9622467"/>
            <a:ext cy="7048499" cx="21675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rtl="0" indent="0" marL="0">
              <a:spcBef>
                <a:spcPts val="100"/>
              </a:spcBef>
              <a:spcAft>
                <a:spcPts val="6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50" name="Shape 50"/>
          <p:cNvCxnSpPr/>
          <p:nvPr/>
        </p:nvCxnSpPr>
        <p:spPr>
          <a:xfrm>
            <a:off y="0" x="12788053"/>
            <a:ext cy="9753599" cx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1" name="Shape 51"/>
          <p:cNvSpPr/>
          <p:nvPr/>
        </p:nvSpPr>
        <p:spPr>
          <a:xfrm>
            <a:off y="0" x="12571307"/>
            <a:ext cy="9753599" cx="433500"/>
          </a:xfrm>
          <a:prstGeom prst="rect">
            <a:avLst/>
          </a:prstGeom>
          <a:solidFill>
            <a:srgbClr val="D9EEB4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y="0" x="12679679"/>
            <a:ext cy="9753599" cx="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3" name="Shape 53"/>
          <p:cNvCxnSpPr/>
          <p:nvPr/>
        </p:nvCxnSpPr>
        <p:spPr>
          <a:xfrm>
            <a:off y="0" x="8886613"/>
            <a:ext cy="9753599" cx="0"/>
          </a:xfrm>
          <a:prstGeom prst="straightConnector1">
            <a:avLst/>
          </a:prstGeom>
          <a:noFill/>
          <a:ln w="3810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" name="Shape 54"/>
          <p:cNvCxnSpPr/>
          <p:nvPr/>
        </p:nvCxnSpPr>
        <p:spPr>
          <a:xfrm>
            <a:off y="0" x="8806821"/>
            <a:ext cy="9753599" cx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5" name="Shape 55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4118186" x="3251200"/>
            <a:ext cy="2920799" cx="8778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7125546" x="3251200"/>
            <a:ext cy="1950600" cx="8778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 rot="5400000">
            <a:off y="1664597" x="11041158"/>
            <a:ext cy="541800" cx="32510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 rot="5400000">
            <a:off y="5943184" x="10065625"/>
            <a:ext cy="546299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y="0" x="541866"/>
            <a:ext cy="9753599" cx="867000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3" name="Shape 73"/>
          <p:cNvSpPr/>
          <p:nvPr/>
        </p:nvSpPr>
        <p:spPr>
          <a:xfrm>
            <a:off y="0" x="393011"/>
            <a:ext cy="9753599" cx="148800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4" name="Shape 74"/>
          <p:cNvSpPr/>
          <p:nvPr/>
        </p:nvSpPr>
        <p:spPr>
          <a:xfrm>
            <a:off y="0" x="1408853"/>
            <a:ext cy="9753599" cx="258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5" name="Shape 75"/>
          <p:cNvSpPr/>
          <p:nvPr/>
        </p:nvSpPr>
        <p:spPr>
          <a:xfrm>
            <a:off y="0" x="1623210"/>
            <a:ext cy="9753599" cx="327600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y="0" x="151244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>
                <a:alpha val="7294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y="0" x="1300479"/>
            <a:ext cy="9753599" cx="0"/>
          </a:xfrm>
          <a:prstGeom prst="straightConnector1">
            <a:avLst/>
          </a:prstGeom>
          <a:noFill/>
          <a:ln w="57150" cap="flat">
            <a:solidFill>
              <a:srgbClr val="F4FAEA">
                <a:alpha val="82745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8" name="Shape 78"/>
          <p:cNvCxnSpPr/>
          <p:nvPr/>
        </p:nvCxnSpPr>
        <p:spPr>
          <a:xfrm>
            <a:off y="0" x="1214737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9" name="Shape 79"/>
          <p:cNvCxnSpPr/>
          <p:nvPr/>
        </p:nvCxnSpPr>
        <p:spPr>
          <a:xfrm>
            <a:off y="0" x="2455665"/>
            <a:ext cy="9753599" cx="0"/>
          </a:xfrm>
          <a:prstGeom prst="straightConnector1">
            <a:avLst/>
          </a:prstGeom>
          <a:noFill/>
          <a:ln w="28575" cap="flat">
            <a:solidFill>
              <a:srgbClr val="D9EEB4">
                <a:alpha val="8196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y="0" x="1517226"/>
            <a:ext cy="9753599" cx="0"/>
          </a:xfrm>
          <a:prstGeom prst="straightConnector1">
            <a:avLst/>
          </a:prstGeom>
          <a:noFill/>
          <a:ln w="9525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1" name="Shape 81"/>
          <p:cNvSpPr/>
          <p:nvPr/>
        </p:nvSpPr>
        <p:spPr>
          <a:xfrm>
            <a:off y="0" x="1733973"/>
            <a:ext cy="9753599" cx="108300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2" name="Shape 82"/>
          <p:cNvSpPr/>
          <p:nvPr/>
        </p:nvSpPr>
        <p:spPr>
          <a:xfrm>
            <a:off y="4876800" x="866986"/>
            <a:ext cy="1842299" cx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3" name="Shape 83"/>
          <p:cNvSpPr/>
          <p:nvPr/>
        </p:nvSpPr>
        <p:spPr>
          <a:xfrm>
            <a:off y="6921603" x="1884023"/>
            <a:ext cy="912300" cx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4" name="Shape 84"/>
          <p:cNvSpPr/>
          <p:nvPr/>
        </p:nvSpPr>
        <p:spPr>
          <a:xfrm>
            <a:off y="7823121" x="1551758"/>
            <a:ext cy="194999" cx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5" name="Shape 85"/>
          <p:cNvSpPr/>
          <p:nvPr/>
        </p:nvSpPr>
        <p:spPr>
          <a:xfrm>
            <a:off y="8236373" x="2366873"/>
            <a:ext cy="389999" cx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/>
          <p:nvPr/>
        </p:nvSpPr>
        <p:spPr>
          <a:xfrm>
            <a:off y="6371396" x="2672412"/>
            <a:ext cy="520199" cx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y="0" x="12939297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8" name="Shape 88"/>
          <p:cNvSpPr txBox="1"/>
          <p:nvPr>
            <p:ph idx="12" type="sldNum"/>
          </p:nvPr>
        </p:nvSpPr>
        <p:spPr>
          <a:xfrm>
            <a:off y="7009709" x="1906653"/>
            <a:ext cy="7358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2275840" x="650239"/>
            <a:ext cy="6502500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y="2275840" x="6073241"/>
            <a:ext cy="6502500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388337" x="650239"/>
            <a:ext cy="1625699" cx="107288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3359573" x="650239"/>
            <a:ext cy="5526900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3359573" x="6217919"/>
            <a:ext cy="5526900" cx="52019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3" name="Shape 103"/>
          <p:cNvSpPr/>
          <p:nvPr>
            <p:ph idx="3" type="body"/>
          </p:nvPr>
        </p:nvSpPr>
        <p:spPr>
          <a:xfrm>
            <a:off y="2232490" x="650239"/>
            <a:ext cy="936299" cx="52019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bIns="130025" rIns="130025" lIns="130025" tIns="130025" anchor="ctr" anchorCtr="0"/>
          <a:lstStyle>
            <a:lvl1pPr rtl="0" indent="0" mar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/>
          <p:nvPr>
            <p:ph idx="4" type="body"/>
          </p:nvPr>
        </p:nvSpPr>
        <p:spPr>
          <a:xfrm>
            <a:off y="2232490" x="6177280"/>
            <a:ext cy="936299" cx="52019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bIns="130025" rIns="130025" lIns="130025" tIns="130025" anchor="ctr" anchorCtr="0"/>
          <a:lstStyle>
            <a:lvl1pPr rtl="0" indent="0" mar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106" name="Shape 106"/>
          <p:cNvCxnSpPr/>
          <p:nvPr/>
        </p:nvCxnSpPr>
        <p:spPr>
          <a:xfrm>
            <a:off y="0" x="12462933"/>
            <a:ext cy="9753599" cx="0"/>
          </a:xfrm>
          <a:prstGeom prst="straightConnector1">
            <a:avLst/>
          </a:prstGeom>
          <a:noFill/>
          <a:ln w="38100" cap="flat">
            <a:solidFill>
              <a:srgbClr val="D9EEB4">
                <a:alpha val="9294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7" name="Shape 107"/>
          <p:cNvSpPr txBox="1"/>
          <p:nvPr>
            <p:ph type="title"/>
          </p:nvPr>
        </p:nvSpPr>
        <p:spPr>
          <a:xfrm rot="5400000">
            <a:off y="4551744" x="4795595"/>
            <a:ext cy="650100" cx="89733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390143" x="9688575"/>
            <a:ext cy="7087499" cx="21717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rtl="0" indent="0" marL="0">
              <a:spcBef>
                <a:spcPts val="600"/>
              </a:spcBef>
              <a:spcAft>
                <a:spcPts val="14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109" name="Shape 109"/>
          <p:cNvCxnSpPr/>
          <p:nvPr/>
        </p:nvCxnSpPr>
        <p:spPr>
          <a:xfrm>
            <a:off y="0" x="8886613"/>
            <a:ext cy="9753599" cx="0"/>
          </a:xfrm>
          <a:prstGeom prst="straightConnector1">
            <a:avLst/>
          </a:prstGeom>
          <a:noFill/>
          <a:ln w="3810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" name="Shape 110"/>
          <p:cNvCxnSpPr/>
          <p:nvPr/>
        </p:nvCxnSpPr>
        <p:spPr>
          <a:xfrm>
            <a:off y="0" x="8806821"/>
            <a:ext cy="9753599" cx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y="0" x="12788053"/>
            <a:ext cy="9753599" cx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2" name="Shape 112"/>
          <p:cNvSpPr/>
          <p:nvPr/>
        </p:nvSpPr>
        <p:spPr>
          <a:xfrm>
            <a:off y="0" x="12571307"/>
            <a:ext cy="9753599" cx="433500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y="0" x="12679679"/>
            <a:ext cy="9753599" cx="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4" name="Shape 114"/>
          <p:cNvSpPr/>
          <p:nvPr/>
        </p:nvSpPr>
        <p:spPr>
          <a:xfrm>
            <a:off y="8128000" x="11600281"/>
            <a:ext cy="780300" cx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y="390143" x="433493"/>
            <a:ext cy="8999399" cx="8019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indent="-241300" marL="393700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algn="l" rtl="0" indent="-254000" marL="914400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algn="l" rtl="0" indent="-165100" marL="1295400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algn="l" rtl="0" indent="-165100" marL="1689100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algn="l" rtl="0" indent="-177800" marL="2082800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algn="l" rtl="0" indent="-127000" marL="2476500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algn="l" rtl="0" indent="-177800" marL="2857500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algn="l" rtl="0" indent="-139700" marL="3251200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algn="l" rtl="0" indent="-139700" marL="3644900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647700">
              <a:spcBef>
                <a:spcPts val="0"/>
              </a:spcBef>
              <a:defRPr/>
            </a:lvl2pPr>
            <a:lvl3pPr algn="l" rtl="0" marR="0" indent="0" marL="1295400">
              <a:spcBef>
                <a:spcPts val="0"/>
              </a:spcBef>
              <a:defRPr/>
            </a:lvl3pPr>
            <a:lvl4pPr algn="l" rtl="0" marR="0" indent="0" marL="1955800">
              <a:spcBef>
                <a:spcPts val="0"/>
              </a:spcBef>
              <a:defRPr/>
            </a:lvl4pPr>
            <a:lvl5pPr algn="l" rtl="0" marR="0" indent="0" marL="2603500">
              <a:spcBef>
                <a:spcPts val="0"/>
              </a:spcBef>
              <a:defRPr/>
            </a:lvl5pPr>
            <a:lvl6pPr algn="l" rtl="0" marR="0" indent="0" marL="3251200">
              <a:spcBef>
                <a:spcPts val="0"/>
              </a:spcBef>
              <a:defRPr/>
            </a:lvl6pPr>
            <a:lvl7pPr algn="l" rtl="0" marR="0" indent="0" marL="3898900">
              <a:spcBef>
                <a:spcPts val="0"/>
              </a:spcBef>
              <a:defRPr/>
            </a:lvl7pPr>
            <a:lvl8pPr algn="l" rtl="0" marR="0" indent="0" marL="4546600">
              <a:spcBef>
                <a:spcPts val="0"/>
              </a:spcBef>
              <a:defRPr/>
            </a:lvl8pPr>
            <a:lvl9pPr algn="l" rtl="0" marR="0" indent="0" marL="52070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3.xml" Type="http://schemas.openxmlformats.org/officeDocument/2006/relationships/slideLayout" Id="rId13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" name="Shape 5"/>
          <p:cNvCxnSpPr/>
          <p:nvPr/>
        </p:nvCxnSpPr>
        <p:spPr>
          <a:xfrm>
            <a:off y="0" x="12462933"/>
            <a:ext cy="9753599" cx="0"/>
          </a:xfrm>
          <a:prstGeom prst="straightConnector1">
            <a:avLst/>
          </a:prstGeom>
          <a:noFill/>
          <a:ln w="38100" cap="flat">
            <a:solidFill>
              <a:srgbClr val="D9EEB4">
                <a:alpha val="9294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" name="Shape 6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SzPct val="100000"/>
              <a:buFont typeface="Cantarell"/>
              <a:buNone/>
              <a:defRPr sz="2000"/>
            </a:lvl1pPr>
            <a:lvl2pPr algn="l" rtl="0" marR="0" indent="0" marL="0">
              <a:spcBef>
                <a:spcPts val="0"/>
              </a:spcBef>
              <a:buSzPct val="100000"/>
              <a:defRPr sz="2000"/>
            </a:lvl2pPr>
            <a:lvl3pPr algn="l" rtl="0" marR="0" indent="0" marL="0">
              <a:spcBef>
                <a:spcPts val="0"/>
              </a:spcBef>
              <a:buSzPct val="100000"/>
              <a:defRPr sz="2000"/>
            </a:lvl3pPr>
            <a:lvl4pPr algn="l" rtl="0" marR="0" indent="0" marL="0">
              <a:spcBef>
                <a:spcPts val="0"/>
              </a:spcBef>
              <a:buSzPct val="100000"/>
              <a:defRPr sz="2000"/>
            </a:lvl4pPr>
            <a:lvl5pPr algn="l" rtl="0" marR="0" indent="0" marL="0">
              <a:spcBef>
                <a:spcPts val="0"/>
              </a:spcBef>
              <a:buSzPct val="100000"/>
              <a:defRPr sz="2000"/>
            </a:lvl5pPr>
            <a:lvl6pPr algn="l" rtl="0" marR="0" indent="0" marL="0">
              <a:spcBef>
                <a:spcPts val="0"/>
              </a:spcBef>
              <a:buSzPct val="100000"/>
              <a:defRPr sz="2000"/>
            </a:lvl6pPr>
            <a:lvl7pPr algn="l" rtl="0" marR="0" indent="0" marL="0">
              <a:spcBef>
                <a:spcPts val="0"/>
              </a:spcBef>
              <a:buSzPct val="100000"/>
              <a:defRPr sz="2000"/>
            </a:lvl7pPr>
            <a:lvl8pPr algn="l" rtl="0" marR="0" indent="0" marL="0">
              <a:spcBef>
                <a:spcPts val="0"/>
              </a:spcBef>
              <a:buSzPct val="100000"/>
              <a:defRPr sz="2000"/>
            </a:lvl8pPr>
            <a:lvl9pPr algn="l" rtl="0" marR="0" indent="0" mar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/>
          <a:lstStyle>
            <a:lvl1pPr algn="l" rtl="0" marR="0" indent="-241300" marL="393700">
              <a:spcBef>
                <a:spcPts val="900"/>
              </a:spcBef>
              <a:buClr>
                <a:schemeClr val="accent1"/>
              </a:buClr>
              <a:buSzPct val="100000"/>
              <a:buFont typeface="Noto Symbol"/>
              <a:buChar char="•"/>
              <a:defRPr sz="2000"/>
            </a:lvl1pPr>
            <a:lvl2pPr algn="l" rtl="0" marR="0" indent="-254000" marL="914400">
              <a:spcBef>
                <a:spcPts val="600"/>
              </a:spcBef>
              <a:buClr>
                <a:schemeClr val="accent1"/>
              </a:buClr>
              <a:buSzPct val="100000"/>
              <a:buFont typeface="Noto Symbol"/>
              <a:buChar char="●"/>
              <a:defRPr sz="2000"/>
            </a:lvl2pPr>
            <a:lvl3pPr algn="l" rtl="0" marR="0" indent="-165100" marL="1295400">
              <a:spcBef>
                <a:spcPts val="500"/>
              </a:spcBef>
              <a:buClr>
                <a:srgbClr val="7EB41E"/>
              </a:buClr>
              <a:buSzPct val="100000"/>
              <a:buFont typeface="Noto Symbol"/>
              <a:buChar char="•"/>
              <a:defRPr sz="2000"/>
            </a:lvl3pPr>
            <a:lvl4pPr algn="l" rtl="0" marR="0" indent="-165100" marL="1689100">
              <a:spcBef>
                <a:spcPts val="500"/>
              </a:spcBef>
              <a:buClr>
                <a:srgbClr val="D9EEB4"/>
              </a:buClr>
              <a:buSzPct val="100000"/>
              <a:buFont typeface="Noto Symbol"/>
              <a:buChar char="•"/>
              <a:defRPr sz="2000"/>
            </a:lvl4pPr>
            <a:lvl5pPr algn="l" rtl="0" marR="0" indent="-177800" marL="2082800">
              <a:spcBef>
                <a:spcPts val="500"/>
              </a:spcBef>
              <a:buClr>
                <a:srgbClr val="D0DCF2"/>
              </a:buClr>
              <a:buSzPct val="100000"/>
              <a:buFont typeface="Noto Symbol"/>
              <a:buChar char="●"/>
              <a:defRPr sz="2000"/>
            </a:lvl5pPr>
            <a:lvl6pPr algn="l" rtl="0" marR="0" indent="-127000" marL="2476500">
              <a:spcBef>
                <a:spcPts val="500"/>
              </a:spcBef>
              <a:buClr>
                <a:schemeClr val="accent1"/>
              </a:buClr>
              <a:buSzPct val="100000"/>
              <a:buFont typeface="Cantarell"/>
              <a:buChar char="•"/>
              <a:defRPr sz="2000"/>
            </a:lvl6pPr>
            <a:lvl7pPr algn="l" rtl="0" marR="0" indent="-177800" marL="2857500">
              <a:spcBef>
                <a:spcPts val="400"/>
              </a:spcBef>
              <a:buClr>
                <a:srgbClr val="D9EEB4"/>
              </a:buClr>
              <a:buSzPct val="100000"/>
              <a:buFont typeface="Noto Symbol"/>
              <a:buChar char="○"/>
              <a:defRPr sz="2000"/>
            </a:lvl7pPr>
            <a:lvl8pPr algn="l" rtl="0" marR="0" indent="-139700" marL="3251200">
              <a:spcBef>
                <a:spcPts val="400"/>
              </a:spcBef>
              <a:buClr>
                <a:schemeClr val="accent2"/>
              </a:buClr>
              <a:buSzPct val="100000"/>
              <a:buFont typeface="Cantarell"/>
              <a:buChar char="•"/>
              <a:defRPr sz="2000"/>
            </a:lvl8pPr>
            <a:lvl9pPr algn="l" rtl="0" marR="0" indent="-139700" marL="3644900">
              <a:spcBef>
                <a:spcPts val="400"/>
              </a:spcBef>
              <a:buClr>
                <a:srgbClr val="7EB41E"/>
              </a:buClr>
              <a:buSzPct val="100000"/>
              <a:buFont typeface="Cantarell"/>
              <a:buChar char="•"/>
              <a:defRPr sz="2000"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 rot="5400000">
            <a:off y="1538605" x="10793913"/>
            <a:ext cy="546299" cx="28611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r" rtl="0" marR="0" indent="0" marL="0">
              <a:spcBef>
                <a:spcPts val="0"/>
              </a:spcBef>
              <a:buSzPct val="100000"/>
              <a:defRPr sz="2000"/>
            </a:lvl1pPr>
            <a:lvl2pPr algn="l" rtl="0" marR="0" indent="0" marL="647700">
              <a:spcBef>
                <a:spcPts val="0"/>
              </a:spcBef>
              <a:buSzPct val="100000"/>
              <a:defRPr sz="2000"/>
            </a:lvl2pPr>
            <a:lvl3pPr algn="l" rtl="0" marR="0" indent="0" marL="1295400">
              <a:spcBef>
                <a:spcPts val="0"/>
              </a:spcBef>
              <a:buSzPct val="100000"/>
              <a:defRPr sz="2000"/>
            </a:lvl3pPr>
            <a:lvl4pPr algn="l" rtl="0" marR="0" indent="0" marL="1955800">
              <a:spcBef>
                <a:spcPts val="0"/>
              </a:spcBef>
              <a:buSzPct val="100000"/>
              <a:defRPr sz="2000"/>
            </a:lvl4pPr>
            <a:lvl5pPr algn="l" rtl="0" marR="0" indent="0" marL="2603500">
              <a:spcBef>
                <a:spcPts val="0"/>
              </a:spcBef>
              <a:buSzPct val="100000"/>
              <a:defRPr sz="2000"/>
            </a:lvl5pPr>
            <a:lvl6pPr algn="l" rtl="0" marR="0" indent="0" marL="3251200">
              <a:spcBef>
                <a:spcPts val="0"/>
              </a:spcBef>
              <a:buSzPct val="100000"/>
              <a:defRPr sz="2000"/>
            </a:lvl6pPr>
            <a:lvl7pPr algn="l" rtl="0" marR="0" indent="0" marL="3898900">
              <a:spcBef>
                <a:spcPts val="0"/>
              </a:spcBef>
              <a:buSzPct val="100000"/>
              <a:defRPr sz="2000"/>
            </a:lvl7pPr>
            <a:lvl8pPr algn="l" rtl="0" marR="0" indent="0" marL="4546600">
              <a:spcBef>
                <a:spcPts val="0"/>
              </a:spcBef>
              <a:buSzPct val="100000"/>
              <a:defRPr sz="2000"/>
            </a:lvl8pPr>
            <a:lvl9pPr algn="l" rtl="0" marR="0" indent="0" marL="520700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 rot="5400000">
            <a:off y="5315141" x="9941633"/>
            <a:ext cy="520199" cx="4551599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ctr" anchorCtr="0"/>
          <a:lstStyle>
            <a:lvl1pPr algn="l" rtl="0" marR="0" indent="0" marL="0">
              <a:spcBef>
                <a:spcPts val="0"/>
              </a:spcBef>
              <a:buSzPct val="100000"/>
              <a:defRPr sz="2000"/>
            </a:lvl1pPr>
            <a:lvl2pPr algn="l" rtl="0" marR="0" indent="0" marL="647700">
              <a:spcBef>
                <a:spcPts val="0"/>
              </a:spcBef>
              <a:buSzPct val="100000"/>
              <a:defRPr sz="2000"/>
            </a:lvl2pPr>
            <a:lvl3pPr algn="l" rtl="0" marR="0" indent="0" marL="1295400">
              <a:spcBef>
                <a:spcPts val="0"/>
              </a:spcBef>
              <a:buSzPct val="100000"/>
              <a:defRPr sz="2000"/>
            </a:lvl3pPr>
            <a:lvl4pPr algn="l" rtl="0" marR="0" indent="0" marL="1955800">
              <a:spcBef>
                <a:spcPts val="0"/>
              </a:spcBef>
              <a:buSzPct val="100000"/>
              <a:defRPr sz="2000"/>
            </a:lvl4pPr>
            <a:lvl5pPr algn="l" rtl="0" marR="0" indent="0" marL="2603500">
              <a:spcBef>
                <a:spcPts val="0"/>
              </a:spcBef>
              <a:buSzPct val="100000"/>
              <a:defRPr sz="2000"/>
            </a:lvl5pPr>
            <a:lvl6pPr algn="l" rtl="0" marR="0" indent="0" marL="3251200">
              <a:spcBef>
                <a:spcPts val="0"/>
              </a:spcBef>
              <a:buSzPct val="100000"/>
              <a:defRPr sz="2000"/>
            </a:lvl6pPr>
            <a:lvl7pPr algn="l" rtl="0" marR="0" indent="0" marL="3898900">
              <a:spcBef>
                <a:spcPts val="0"/>
              </a:spcBef>
              <a:buSzPct val="100000"/>
              <a:defRPr sz="2000"/>
            </a:lvl7pPr>
            <a:lvl8pPr algn="l" rtl="0" marR="0" indent="0" marL="4546600">
              <a:spcBef>
                <a:spcPts val="0"/>
              </a:spcBef>
              <a:buSzPct val="100000"/>
              <a:defRPr sz="2000"/>
            </a:lvl8pPr>
            <a:lvl9pPr algn="l" rtl="0" marR="0" indent="0" marL="5207000"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10" name="Shape 10"/>
          <p:cNvCxnSpPr/>
          <p:nvPr/>
        </p:nvCxnSpPr>
        <p:spPr>
          <a:xfrm>
            <a:off y="0" x="108373"/>
            <a:ext cy="9753599" cx="0"/>
          </a:xfrm>
          <a:prstGeom prst="straightConnector1">
            <a:avLst/>
          </a:prstGeom>
          <a:noFill/>
          <a:ln w="57150" cap="flat">
            <a:solidFill>
              <a:srgbClr val="D9EEB4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y="0" x="12788053"/>
            <a:ext cy="9753599" cx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2" name="Shape 12"/>
          <p:cNvSpPr/>
          <p:nvPr/>
        </p:nvSpPr>
        <p:spPr>
          <a:xfrm>
            <a:off y="0" x="12571307"/>
            <a:ext cy="9753599" cx="433500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y="0" x="12679679"/>
            <a:ext cy="9753599" cx="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4" name="Shape 14"/>
          <p:cNvSpPr/>
          <p:nvPr/>
        </p:nvSpPr>
        <p:spPr>
          <a:xfrm>
            <a:off y="8128000" x="11600281"/>
            <a:ext cy="780300" cx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65000" rIns="130025" lIns="130025" tIns="650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8155092" x="11561266"/>
            <a:ext cy="741299" cx="867000"/>
          </a:xfrm>
          <a:prstGeom prst="rect">
            <a:avLst/>
          </a:prstGeom>
          <a:noFill/>
          <a:ln>
            <a:noFill/>
          </a:ln>
        </p:spPr>
        <p:txBody>
          <a:bodyPr bIns="65000" rIns="130025" lIns="130025" tIns="6500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2000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Relationship Target="../media/image10.png" Type="http://schemas.openxmlformats.org/officeDocument/2006/relationships/image" Id="rId6"/><Relationship Target="../media/image06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14.png" Type="http://schemas.openxmlformats.org/officeDocument/2006/relationships/image" Id="rId3"/><Relationship Target="../media/image25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3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y="4443306" x="3251200"/>
            <a:ext cy="2694300" cx="8778300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500" lang="en-US">
                <a:latin typeface="Ubuntu"/>
                <a:ea typeface="Ubuntu"/>
                <a:cs typeface="Ubuntu"/>
                <a:sym typeface="Ubuntu"/>
              </a:rPr>
              <a:t>Speed is key</a:t>
            </a:r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y="7115835" x="3251200"/>
            <a:ext cy="1950600" cx="8778300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-US">
                <a:latin typeface="Ubuntu"/>
                <a:ea typeface="Ubuntu"/>
                <a:cs typeface="Ubuntu"/>
                <a:sym typeface="Ubuntu"/>
              </a:rPr>
              <a:t>How and why to use caching on your website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1375" x="6184737"/>
            <a:ext cy="2543768" cx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3175" x="971000"/>
            <a:ext cy="2140275" cx="638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713150" x="5012900"/>
            <a:ext cy="2381250" cx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644350" x="1331475"/>
            <a:ext cy="2008424" cx="614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7461396" x="8321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4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https://geek.hellyer.kiwi/tools/historic-wordpress/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17400" x="1067300"/>
            <a:ext cy="7032474" cx="103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subTitle"/>
          </p:nvPr>
        </p:nvSpPr>
        <p:spPr>
          <a:xfrm>
            <a:off y="6804200" x="3327400"/>
            <a:ext cy="2490899" cx="49496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000" lang="en-US">
                <a:latin typeface="Ubuntu"/>
                <a:ea typeface="Ubuntu"/>
                <a:cs typeface="Ubuntu"/>
                <a:sym typeface="Ubuntu"/>
              </a:rPr>
              <a:t>~40,000 registered </a:t>
            </a:r>
            <a:br>
              <a:rPr sz="4000" lang="en-US">
                <a:latin typeface="Ubuntu"/>
                <a:ea typeface="Ubuntu"/>
                <a:cs typeface="Ubuntu"/>
                <a:sym typeface="Ubuntu"/>
              </a:rPr>
            </a:br>
            <a:r>
              <a:rPr sz="4000" lang="en-US">
                <a:latin typeface="Ubuntu"/>
                <a:ea typeface="Ubuntu"/>
                <a:cs typeface="Ubuntu"/>
                <a:sym typeface="Ubuntu"/>
              </a:rPr>
              <a:t>users in one day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99825" x="6811675"/>
            <a:ext cy="8847274" cx="58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/>
        </p:nvSpPr>
        <p:spPr>
          <a:xfrm>
            <a:off y="1680875" x="15100"/>
            <a:ext cy="1008300" cx="86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9753599" cx="1309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800" lang="en-US">
                <a:latin typeface="Ubuntu"/>
                <a:ea typeface="Ubuntu"/>
                <a:cs typeface="Ubuntu"/>
                <a:sym typeface="Ubuntu"/>
              </a:rPr>
              <a:t>Persistent object caching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2275850" x="650250"/>
            <a:ext cy="6931499" cx="11286000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6500">
              <a:latin typeface="Ubuntu"/>
              <a:ea typeface="Ubuntu"/>
              <a:cs typeface="Ubuntu"/>
              <a:sym typeface="Ubuntu"/>
            </a:endParaRPr>
          </a:p>
          <a:p>
            <a:pPr rtl="0" lvl="0" indent="-641350" marL="457200">
              <a:spcBef>
                <a:spcPts val="0"/>
              </a:spcBef>
              <a:buClr>
                <a:schemeClr val="accent1"/>
              </a:buClr>
              <a:buSzPct val="135416"/>
              <a:buFont typeface="Ubuntu"/>
              <a:buChar char="•"/>
            </a:pPr>
            <a:r>
              <a:rPr sz="48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wp-content/object-cache.php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641350" marL="457200">
              <a:spcBef>
                <a:spcPts val="0"/>
              </a:spcBef>
              <a:buClr>
                <a:schemeClr val="accent1"/>
              </a:buClr>
              <a:buSzPct val="135416"/>
              <a:buFont typeface="Ubuntu"/>
              <a:buChar char="•"/>
            </a:pPr>
            <a:r>
              <a:rPr sz="48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Query count … ~20 -&gt; ~4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en-US">
                <a:latin typeface="Ubuntu"/>
                <a:ea typeface="Ubuntu"/>
                <a:cs typeface="Ubuntu"/>
                <a:sym typeface="Ubuntu"/>
              </a:rPr>
              <a:t>Object caching backends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sz="4800" lang="en-US"/>
              <a:t>In memory cache</a:t>
            </a:r>
          </a:p>
          <a:p>
            <a:pPr rtl="0" lvl="1" indent="3810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sz="4800" lang="en-US">
                <a:solidFill>
                  <a:schemeClr val="dk1"/>
                </a:solidFill>
              </a:rPr>
              <a:t>Memcached</a:t>
            </a:r>
          </a:p>
          <a:p>
            <a:pPr rtl="0" lvl="1" indent="3810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sz="4800" lang="en-US">
                <a:solidFill>
                  <a:schemeClr val="dk1"/>
                </a:solidFill>
              </a:rPr>
              <a:t>APC</a:t>
            </a:r>
          </a:p>
          <a:p>
            <a:pPr rtl="0" lvl="1" indent="3810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sz="4800" lang="en-US"/>
              <a:t>Redis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79125" x="5456625"/>
            <a:ext cy="5257474" cx="700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0025" x="0"/>
            <a:ext cy="9813624" cx="130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9350" x="728424"/>
            <a:ext cy="9289875" cx="1017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 flipH="1">
            <a:off y="4540475" x="10185924"/>
            <a:ext cy="450299" cx="17256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en-US">
                <a:latin typeface="Ubuntu"/>
                <a:ea typeface="Ubuntu"/>
                <a:cs typeface="Ubuntu"/>
                <a:sym typeface="Ubuntu"/>
              </a:rPr>
              <a:t>Caching your bits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indent="0" marL="457200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rtl="0" lvl="0" indent="0" marL="182880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0" marL="182880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Widgets</a:t>
            </a:r>
          </a:p>
          <a:p>
            <a:pPr rtl="0" lvl="0" indent="0" marL="182880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https://github.com/kasparsd/widget-output-cache</a:t>
            </a:r>
          </a:p>
          <a:p>
            <a:pPr rtl="0" indent="0" marL="1828800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rtl="0" indent="0" marL="1828800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rtl="0" lvl="0" indent="0" marL="182880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Fragment caching plugin</a:t>
            </a:r>
          </a:p>
          <a:p>
            <a:pPr rtl="0" lvl="0" indent="0" marL="182880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https://github.com/Rarst/fragment-cache</a:t>
            </a:r>
          </a:p>
          <a:p>
            <a:pPr rtl="0" indent="0" marL="1828800">
              <a:spcBef>
                <a:spcPts val="0"/>
              </a:spcBef>
              <a:buNone/>
            </a:pPr>
            <a:r>
              <a:t/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rtl="0" indent="0" marL="1828800">
              <a:spcBef>
                <a:spcPts val="0"/>
              </a:spcBef>
              <a:buNone/>
            </a:pPr>
            <a:r>
              <a:rPr b="1" sz="2400" lang="en-US">
                <a:latin typeface="Ubuntu"/>
                <a:ea typeface="Ubuntu"/>
                <a:cs typeface="Ubuntu"/>
                <a:sym typeface="Ubuntu"/>
              </a:rPr>
              <a:t>Menus</a:t>
            </a:r>
          </a:p>
          <a:p>
            <a:pPr rtl="0" indent="0" marL="1828800">
              <a:spcBef>
                <a:spcPts val="0"/>
              </a:spcBef>
              <a:buNone/>
            </a:pPr>
            <a:r>
              <a:rPr sz="2400" lang="en-US">
                <a:latin typeface="Ubuntu"/>
                <a:ea typeface="Ubuntu"/>
                <a:cs typeface="Ubuntu"/>
                <a:sym typeface="Ubuntu"/>
              </a:rPr>
              <a:t>https://geek.hellyer.kiwi/plugins/menu-cache/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72450" x="959950"/>
            <a:ext cy="1327124" cx="13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138175" x="969275"/>
            <a:ext cy="1327125" cx="13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7034225" x="947150"/>
            <a:ext cy="1327124" cx="13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en-US">
                <a:latin typeface="Ubuntu"/>
                <a:ea typeface="Ubuntu"/>
                <a:cs typeface="Ubuntu"/>
                <a:sym typeface="Ubuntu"/>
              </a:rPr>
              <a:t>Extra steps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Use external services for dynamic stuff</a:t>
            </a:r>
          </a:p>
          <a:p>
            <a:pPr rtl="0" lvl="0" indent="457200" mar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Disqus comments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Spam protection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https://geek.hellyer.kiwi/plugins/spam-destroyer/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Fail2Ban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SPDY protocol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Block wp-login.php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Offline caching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https://geek.hellyer.kiwi/plugins/offline-cache-plugin/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Weed out bad plugins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https://github.com/Rarst/laps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https://wpperformanceprofiler.interconnectit.com/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subTitle"/>
          </p:nvPr>
        </p:nvSpPr>
        <p:spPr>
          <a:xfrm>
            <a:off y="7115835" x="3251200"/>
            <a:ext cy="1950600" cx="8778300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Land of the worlds crappiest internet!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44300" x="3857125"/>
            <a:ext cy="5973349" cx="82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-US">
                <a:latin typeface="Ubuntu"/>
                <a:ea typeface="Ubuntu"/>
                <a:cs typeface="Ubuntu"/>
                <a:sym typeface="Ubuntu"/>
              </a:rPr>
              <a:t>Measuring page speed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rtl="0" lvl="0" indent="-4572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Pingdom</a:t>
            </a:r>
          </a:p>
          <a:p>
            <a:pPr rtl="0" lvl="0" indent="-4572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Google Page Speed</a:t>
            </a:r>
          </a:p>
          <a:p>
            <a:pPr rtl="0" lvl="0" indent="-4572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Yahoo! YSlow</a:t>
            </a:r>
          </a:p>
          <a:p>
            <a:pPr rtl="0" lvl="0" indent="-4572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GT Metrix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indent="0" marL="0">
              <a:spcBef>
                <a:spcPts val="0"/>
              </a:spcBef>
              <a:buNone/>
            </a:pPr>
            <a: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Caching has almost no effect on these.</a:t>
            </a:r>
            <a:b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</a:p>
          <a:p>
            <a:pPr lvl="0" indent="0" marL="0">
              <a:spcBef>
                <a:spcPts val="0"/>
              </a:spcBef>
              <a:buNone/>
            </a:pPr>
            <a:b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Measure individual page speed instead of ability to handle traffic.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5500" lang="en-US">
                <a:latin typeface="Ubuntu"/>
                <a:ea typeface="Ubuntu"/>
                <a:cs typeface="Ubuntu"/>
                <a:sym typeface="Ubuntu"/>
              </a:rPr>
              <a:t>Measuring ability to handle load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sz="3000" lang="en-US"/>
              <a:t>Apache Bench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sz="3000" lang="en-US">
                <a:solidFill>
                  <a:schemeClr val="dk1"/>
                </a:solidFill>
              </a:rPr>
              <a:t>Siege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sz="3000" lang="en-US"/>
              <a:t>Blitz.io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610625" x="13603300"/>
            <a:ext cy="3123375" cx="26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93175" x="4402125"/>
            <a:ext cy="5866474" cx="686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-US">
                <a:latin typeface="Ubuntu"/>
                <a:ea typeface="Ubuntu"/>
                <a:cs typeface="Ubuntu"/>
                <a:sym typeface="Ubuntu"/>
              </a:rPr>
              <a:t>Performance monitoring over time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89775" x="650250"/>
            <a:ext cy="4923699" cx="1035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84150" x="7053175"/>
            <a:ext cy="1322900" cx="49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y="5441095" x="650250"/>
            <a:ext cy="37661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0" marL="0">
              <a:spcBef>
                <a:spcPts val="0"/>
              </a:spcBef>
              <a:buNone/>
            </a:pPr>
            <a: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reverse proxy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rtl="0" lvl="0" indent="0" marL="0">
              <a:spcBef>
                <a:spcPts val="0"/>
              </a:spcBef>
              <a:buNone/>
            </a:pPr>
            <a: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“</a:t>
            </a:r>
            <a:r>
              <a:rPr sz="3600"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Website Offline, No Cached Version Available”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26325" x="1482725"/>
            <a:ext cy="4267200" cx="100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CDN all the things!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-US"/>
              <a:t>1500 page views per second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Initial page loads within 6 ms!!!!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48167" x="457200"/>
            <a:ext cy="6052507" cx="1210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  <a:ln>
            <a:noFill/>
          </a:ln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-U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Take home message </a:t>
            </a:r>
            <a:r>
              <a:rPr sz="3600" lang="en-US">
                <a:latin typeface="Ubuntu"/>
                <a:ea typeface="Ubuntu"/>
                <a:cs typeface="Ubuntu"/>
                <a:sym typeface="Ubuntu"/>
              </a:rPr>
              <a:t>…</a:t>
            </a:r>
            <a:r>
              <a:rPr sz="3600" lang="en-U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94" name="Shape 294"/>
          <p:cNvSpPr txBox="1"/>
          <p:nvPr>
            <p:ph idx="2" type="title"/>
          </p:nvPr>
        </p:nvSpPr>
        <p:spPr>
          <a:xfrm>
            <a:off y="2821848" x="667502"/>
            <a:ext cy="1625699" cx="10620599"/>
          </a:xfrm>
          <a:prstGeom prst="rect">
            <a:avLst/>
          </a:prstGeom>
          <a:ln>
            <a:noFill/>
          </a:ln>
        </p:spPr>
        <p:txBody>
          <a:bodyPr bIns="130025" rIns="130025" lIns="130025" tIns="1300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9600" lang="en-US">
                <a:latin typeface="Ubuntu"/>
                <a:ea typeface="Ubuntu"/>
                <a:cs typeface="Ubuntu"/>
                <a:sym typeface="Ubuntu"/>
              </a:rPr>
              <a:t>Caching is hard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100" x="-22375"/>
            <a:ext cy="7263974" cx="131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>
            <p:ph type="ctrTitle"/>
          </p:nvPr>
        </p:nvSpPr>
        <p:spPr>
          <a:xfrm>
            <a:off y="7579425" x="175975"/>
            <a:ext cy="2021399" cx="11444400"/>
          </a:xfrm>
          <a:prstGeom prst="rect">
            <a:avLst/>
          </a:prstGeom>
          <a:noFill/>
          <a:ln>
            <a:noFill/>
          </a:ln>
        </p:spPr>
        <p:txBody>
          <a:bodyPr bIns="130025" rIns="130025" lIns="130025" tIns="1300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4000" lang="en-US">
                <a:latin typeface="Ubuntu"/>
                <a:ea typeface="Ubuntu"/>
                <a:cs typeface="Ubuntu"/>
                <a:sym typeface="Ubuntu"/>
              </a:rPr>
              <a:t>https://geek.hellyer.kiwi/presentations/         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sz="4000" lang="en-US">
                <a:latin typeface="Ubuntu"/>
                <a:ea typeface="Ubuntu"/>
                <a:cs typeface="Ubuntu"/>
                <a:sym typeface="Ubuntu"/>
              </a:rPr>
              <a:t>@ryanhellyer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87325" x="3646575"/>
            <a:ext cy="8100650" cx="8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9350" x="728424"/>
            <a:ext cy="9289875" cx="1017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 flipH="1">
            <a:off y="4540475" x="10185924"/>
            <a:ext cy="450299" cx="17256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Move to Norway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66924" x="494356"/>
            <a:ext cy="5988425" cx="798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98314" x="8702602"/>
            <a:ext cy="4949033" cx="371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6800" x="838200"/>
            <a:ext cy="7633350" cx="102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9753599" cx="130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9600" lang="en-US">
                <a:latin typeface="Ubuntu"/>
                <a:ea typeface="Ubuntu"/>
                <a:cs typeface="Ubuntu"/>
                <a:sym typeface="Ubuntu"/>
              </a:rPr>
              <a:t>Static caching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81625" x="3151750"/>
            <a:ext cy="7171973" cx="49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390596" x="650239"/>
            <a:ext cy="1625699" cx="10620599"/>
          </a:xfrm>
          <a:prstGeom prst="rect">
            <a:avLst/>
          </a:prstGeom>
        </p:spPr>
        <p:txBody>
          <a:bodyPr bIns="130025" rIns="130025" lIns="130025" tIns="1300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en-US">
                <a:latin typeface="Ubuntu"/>
                <a:ea typeface="Ubuntu"/>
                <a:cs typeface="Ubuntu"/>
                <a:sym typeface="Ubuntu"/>
              </a:rPr>
              <a:t>Use faster software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2275840" x="650239"/>
            <a:ext cy="6931499" cx="10620599"/>
          </a:xfrm>
          <a:prstGeom prst="rect">
            <a:avLst/>
          </a:prstGeom>
        </p:spPr>
        <p:txBody>
          <a:bodyPr bIns="130025" rIns="130025" lIns="130025" tIns="1300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rtl="0" lvl="0" indent="-5334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4800" lang="en-US">
                <a:latin typeface="Ubuntu"/>
                <a:ea typeface="Ubuntu"/>
                <a:cs typeface="Ubuntu"/>
                <a:sym typeface="Ubuntu"/>
              </a:rPr>
              <a:t>Nginx?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lvl="0" indent="-53340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sz="4800" lang="en-US">
                <a:latin typeface="Ubuntu"/>
                <a:ea typeface="Ubuntu"/>
                <a:cs typeface="Ubuntu"/>
                <a:sym typeface="Ubuntu"/>
              </a:rPr>
              <a:t>HHVM?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Custom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8FCD22"/>
      </a:accent1>
      <a:accent2>
        <a:srgbClr val="7598D9"/>
      </a:accent2>
      <a:accent3>
        <a:srgbClr val="B32C16"/>
      </a:accent3>
      <a:accent4>
        <a:srgbClr val="B32C16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