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1" r:id="rId4"/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9753600" cx="130048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9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23.xml" Type="http://schemas.openxmlformats.org/officeDocument/2006/relationships/slide" Id="rId30"/><Relationship Target="slides/slide5.xml" Type="http://schemas.openxmlformats.org/officeDocument/2006/relationships/slide" Id="rId12"/><Relationship Target="slides/slide24.xml" Type="http://schemas.openxmlformats.org/officeDocument/2006/relationships/slide" Id="rId31"/><Relationship Target="slides/slide6.xml" Type="http://schemas.openxmlformats.org/officeDocument/2006/relationships/slide" Id="rId13"/><Relationship Target="slides/slide3.xml" Type="http://schemas.openxmlformats.org/officeDocument/2006/relationships/slide" Id="rId10"/><Relationship Target="slides/slide4.xml" Type="http://schemas.openxmlformats.org/officeDocument/2006/relationships/slide" Id="rId11"/><Relationship Target="slides/slide25.xml" Type="http://schemas.openxmlformats.org/officeDocument/2006/relationships/slide" Id="rId32"/><Relationship Target="slides/slide26.xml" Type="http://schemas.openxmlformats.org/officeDocument/2006/relationships/slide" Id="rId33"/><Relationship Target="slides/slide22.xml" Type="http://schemas.openxmlformats.org/officeDocument/2006/relationships/slide" Id="rId29"/><Relationship Target="slides/slide19.xml" Type="http://schemas.openxmlformats.org/officeDocument/2006/relationships/slide" Id="rId26"/><Relationship Target="slides/slide18.xml" Type="http://schemas.openxmlformats.org/officeDocument/2006/relationships/slide" Id="rId25"/><Relationship Target="slides/slide21.xml" Type="http://schemas.openxmlformats.org/officeDocument/2006/relationships/slide" Id="rId28"/><Relationship Target="slides/slide20.xml" Type="http://schemas.openxmlformats.org/officeDocument/2006/relationships/slide" Id="rId27"/><Relationship Target="presProps.xml" Type="http://schemas.openxmlformats.org/officeDocument/2006/relationships/presProps" Id="rId2"/><Relationship Target="slides/slide14.xml" Type="http://schemas.openxmlformats.org/officeDocument/2006/relationships/slide" Id="rId21"/><Relationship Target="theme/theme2.xml" Type="http://schemas.openxmlformats.org/officeDocument/2006/relationships/theme" Id="rId1"/><Relationship Target="slides/slide15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6.xml" Type="http://schemas.openxmlformats.org/officeDocument/2006/relationships/slide" Id="rId23"/><Relationship Target="tableStyles.xml" Type="http://schemas.openxmlformats.org/officeDocument/2006/relationships/tableStyles" Id="rId3"/><Relationship Target="slides/slide17.xml" Type="http://schemas.openxmlformats.org/officeDocument/2006/relationships/slide" Id="rId24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rgbClr val="181818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y="520700" x="508000"/>
            <a:ext cy="4559300" cx="1200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5003800" x="508000"/>
            <a:ext cy="4229100" cx="1200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342900" x="508000"/>
            <a:ext cy="1003300" cx="11747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6" name="Shape 26"/>
          <p:cNvSpPr txBox="1"/>
          <p:nvPr/>
        </p:nvSpPr>
        <p:spPr>
          <a:xfrm>
            <a:off y="9156700" x="457200"/>
            <a:ext cy="279399" cx="282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media/image15.png" Type="http://schemas.openxmlformats.org/officeDocument/2006/relationships/image" Id="rId2"/><Relationship Target="../media/image20.png" Type="http://schemas.openxmlformats.org/officeDocument/2006/relationships/image" Id="rId1"/><Relationship Target="../slideLayouts/slideLayout1.xml" Type="http://schemas.openxmlformats.org/officeDocument/2006/relationships/slideLayout" Id="rId4"/><Relationship Target="../media/image16.png" Type="http://schemas.openxmlformats.org/officeDocument/2006/relationships/image" Id="rId3"/><Relationship Target="../theme/theme1.xml" Type="http://schemas.openxmlformats.org/officeDocument/2006/relationships/theme" Id="rId5"/></Relationships>
</file>

<file path=ppt/slideMasters/_rels/slideMaster2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2.xml" Type="http://schemas.openxmlformats.org/officeDocument/2006/relationships/slideLayout" Id="rId1"/></Relationships>
</file>

<file path=ppt/slideMasters/_rels/slideMaster3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3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" name="Shape 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y="3073400" x="4699000"/>
            <a:ext cy="3644899" cx="364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y="3975100" x="5600700"/>
            <a:ext cy="1816100" cx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75100" x="5600700"/>
            <a:ext cy="1816100" cx="1816100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4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idx="1" type="body"/>
          </p:nvPr>
        </p:nvSpPr>
        <p:spPr>
          <a:xfrm>
            <a:off y="5003800" x="508000"/>
            <a:ext cy="4229100" cx="1200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400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400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400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400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400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400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400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400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2400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y="520700" x="508000"/>
            <a:ext cy="4559300" cx="1200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8400" i="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8400" i="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8400" i="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8400" i="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8400" i="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8400" i="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8400" i="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8400" i="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8400" i="0">
                <a:solidFill>
                  <a:srgbClr val="676767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12" name="Shape 12"/>
          <p:cNvCxnSpPr/>
          <p:nvPr/>
        </p:nvCxnSpPr>
        <p:spPr>
          <a:xfrm>
            <a:off y="4886325" x="330200"/>
            <a:ext cy="0" cx="12360274"/>
          </a:xfrm>
          <a:prstGeom prst="straightConnector1">
            <a:avLst/>
          </a:prstGeom>
          <a:noFill/>
          <a:ln w="12700" cap="flat">
            <a:solidFill>
              <a:srgbClr val="9A9A9A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13" name="Shape 13"/>
          <p:cNvSpPr/>
          <p:nvPr/>
        </p:nvSpPr>
        <p:spPr>
          <a:xfrm>
            <a:off y="317500" x="317500"/>
            <a:ext cy="9105900" cx="12369800"/>
          </a:xfrm>
          <a:prstGeom prst="rect">
            <a:avLst/>
          </a:prstGeom>
          <a:noFill/>
          <a:ln w="12700" cap="flat">
            <a:solidFill>
              <a:srgbClr val="B3B3B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0" rIns="0" lIns="0" t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444500" x="0"/>
            <a:ext cy="812799" cx="12496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y="330200" x="317500"/>
            <a:ext cy="9093199" cx="12369800"/>
          </a:xfrm>
          <a:prstGeom prst="rect">
            <a:avLst/>
          </a:prstGeom>
          <a:noFill/>
          <a:ln w="12700" cap="flat">
            <a:solidFill>
              <a:srgbClr val="B3B3B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0" rIns="0" lIns="0" t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y="9140825" x="320675"/>
            <a:ext cy="1587" cx="12377736"/>
          </a:xfrm>
          <a:prstGeom prst="straightConnector1">
            <a:avLst/>
          </a:prstGeom>
          <a:noFill/>
          <a:ln w="12700" cap="flat">
            <a:solidFill>
              <a:srgbClr val="9A9A9A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21" name="Shape 21"/>
          <p:cNvSpPr txBox="1"/>
          <p:nvPr/>
        </p:nvSpPr>
        <p:spPr>
          <a:xfrm>
            <a:off y="9156700" x="5394325"/>
            <a:ext cy="279399" cx="22225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rPr>
              <a:t>Metronet</a:t>
            </a:r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342900" x="508000"/>
            <a:ext cy="1003300" cx="11747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/>
        </p:nvSpPr>
        <p:spPr>
          <a:xfrm>
            <a:off y="9156700" x="457200"/>
            <a:ext cy="279399" cx="282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25000"/>
              <a:buFont typeface="Arial"/>
              <a:buNone/>
            </a:pPr>
            <a:r>
              <a:rPr strike="noStrike" u="none" b="0" cap="none" baseline="0" sz="1200" lang="en-US" i="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0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3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7.jpg" Type="http://schemas.openxmlformats.org/officeDocument/2006/relationships/image" Id="rId4"/><Relationship Target="../media/image24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5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6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jp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444499" x="508000"/>
            <a:ext cy="4559399" cx="120015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25000"/>
              <a:buFont typeface="Georgia"/>
              <a:buNone/>
            </a:pPr>
            <a:r>
              <a:rPr lang="en-US"/>
              <a:t>Tortoise vs the hare</a:t>
            </a:r>
          </a:p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5003800" x="508000"/>
            <a:ext cy="4229100" cx="120015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ct val="25000"/>
              <a:buFont typeface="Arial"/>
              <a:buNone/>
            </a:pPr>
            <a:r>
              <a:rPr lang="en-US"/>
              <a:t>High performance WordPress hosting on the cheap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Back to Linode :)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US$20/month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Half the RAM of old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Minimal setup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NGINX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PHP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Fast-cgi or PHP-FPM?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APC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92475" x="8104125"/>
            <a:ext cy="4762500" cx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APC and Batcache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Avoid bloated caching plugins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Batcache plugin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Lean, mean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APC plugin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Hacking advanced-cache.php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Mobile support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59775" x="6574625"/>
            <a:ext cy="5600700" cx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CDN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Content Delivery Network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Ideal for static files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Used custom plugin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Alternatively ... WP Stack by Mark Jaquith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37853" x="5973207"/>
            <a:ext cy="4896067" cx="6282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Result</a:t>
            </a:r>
          </a:p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</a:pPr>
            <a:r>
              <a:t/>
            </a:r>
            <a:endParaRPr strike="noStrike" u="none" b="0" cap="none" baseline="0" sz="5400" i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100/100 possible?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534311" x="2583207"/>
            <a:ext cy="684977" cx="759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687413" x="2329025"/>
            <a:ext cy="2998536" cx="8395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Varnish caching?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53215" x="943480"/>
            <a:ext cy="7651084" cx="1057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blitz.io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1636900" x="312641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Load testing service</a:t>
            </a:r>
          </a:p>
          <a:p>
            <a:pPr rtl="0" lvl="0">
              <a:spcBef>
                <a:spcPts val="0"/>
              </a:spcBef>
              <a:buNone/>
            </a:pPr>
            <a:r>
              <a:rPr sz="3000" lang="en-US"/>
              <a:t>	http://blitz.io/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Test with 50,000 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3000" lang="en-US"/>
              <a:t>concurrent users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69214" x="4731070"/>
            <a:ext cy="6844065" cx="7524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How much traffic?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y="1636900" x="496685"/>
            <a:ext cy="7519799" cx="12195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-US"/>
              <a:t>ryanhellyer.net: </a:t>
            </a:r>
            <a:r>
              <a:rPr sz="3000" lang="en-US"/>
              <a:t>~270 page views per second, max load time = 700 ms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23023" x="299635"/>
            <a:ext cy="6733675" cx="1216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Old and new comparison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1636900" x="496685"/>
            <a:ext cy="7519799" cx="12195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 lvl="0">
              <a:spcBef>
                <a:spcPts val="0"/>
              </a:spcBef>
              <a:buNone/>
            </a:pPr>
            <a:r>
              <a:rPr sz="3000" lang="en-US"/>
              <a:t>Old:   </a:t>
            </a:r>
            <a:r>
              <a:rPr b="1" sz="3000" lang="en-US"/>
              <a:t>29</a:t>
            </a:r>
            <a:r>
              <a:rPr sz="3000" lang="en-US"/>
              <a:t>  page views </a:t>
            </a:r>
            <a:r>
              <a:rPr b="1" sz="3000" lang="en-US"/>
              <a:t>per minute</a:t>
            </a:r>
            <a:r>
              <a:rPr sz="3000" lang="en-US"/>
              <a:t> (server locked up under initial load)</a:t>
            </a:r>
          </a:p>
          <a:p>
            <a:pPr rtl="0" lvl="0">
              <a:spcBef>
                <a:spcPts val="0"/>
              </a:spcBef>
              <a:buNone/>
            </a:pPr>
            <a:r>
              <a:rPr sz="3000" lang="en-US"/>
              <a:t>New: </a:t>
            </a:r>
            <a:r>
              <a:rPr b="1" sz="3000" lang="en-US"/>
              <a:t>270</a:t>
            </a:r>
            <a:r>
              <a:rPr sz="3000" lang="en-US"/>
              <a:t> page views </a:t>
            </a:r>
            <a:r>
              <a:rPr b="1" sz="3000" lang="en-US"/>
              <a:t>per second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54150" x="1319575"/>
            <a:ext cy="4760246" cx="104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Will Varnish allow more traffic?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y="1636900" x="420485"/>
            <a:ext cy="7519799" cx="12195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Bandwidth at 282 page views per second = ~54 Mbps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Maximum bandwidth on Linode tested = ~60 Mbps max.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Varnish would offer little increase in capacity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Potential decrease in load time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Lean HTML?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y="1636900" x="496685"/>
            <a:ext cy="7519799" cx="12195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rtl="0" lvl="0">
              <a:spcBef>
                <a:spcPts val="0"/>
              </a:spcBef>
              <a:buNone/>
            </a:pPr>
            <a:r>
              <a:rPr b="1" sz="3000" lang="en-US"/>
              <a:t>konstruktors.com = ~700 page views per second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19645" x="381000"/>
            <a:ext cy="5416218" cx="1054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23407" x="9644036"/>
            <a:ext cy="3878517" cx="290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73986" x="2343086"/>
            <a:ext cy="8549615" cx="8566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/>
              <a:t>MOAARRR power!!!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y="1636900" x="496685"/>
            <a:ext cy="7519799" cx="12195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46859" x="2704121"/>
            <a:ext cy="6994339" cx="976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Already using the solution!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Pointing your primary domain</a:t>
            </a:r>
          </a:p>
          <a:p>
            <a:pPr rtl="0" lvl="0">
              <a:spcBef>
                <a:spcPts val="0"/>
              </a:spcBef>
              <a:buNone/>
            </a:pPr>
            <a:r>
              <a:rPr sz="3000" lang="en-US"/>
              <a:t>	at cloudfront will not work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Doesn't support $_POST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wp-admin will fail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comments will fail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37853" x="5973207"/>
            <a:ext cy="4896067" cx="6282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How to avoid breaking site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Seperate front and 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3000" lang="en-US"/>
              <a:t>back domains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b="1" sz="3000" lang="en-US"/>
              <a:t>http://cloudfront.ryanhellyer.net/</a:t>
            </a:r>
          </a:p>
          <a:p>
            <a:pPr rtl="0" lvl="0" indent="45720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sz="3000" lang="en-US"/>
              <a:t>http://clouddemo.ryanhellyer.net/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37853" x="5973207"/>
            <a:ext cy="4896067" cx="6282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Performance?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-US"/>
              <a:t>1500 page views per second</a:t>
            </a:r>
          </a:p>
          <a:p>
            <a:pPr rtl="0" lvl="0">
              <a:spcBef>
                <a:spcPts val="0"/>
              </a:spcBef>
              <a:buNone/>
            </a:pPr>
            <a:r>
              <a:rPr sz="3000" lang="en-US"/>
              <a:t>Initial page loads within 6 ms!!!!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48167" x="457200"/>
            <a:ext cy="6052507" cx="1210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Comments?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y="17131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Set low Cloudfront expiry time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Submit comments form to other domain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Redirect user back to same page, with query var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Disquis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034242" x="7301014"/>
            <a:ext cy="3811657" cx="5082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Advantages to Cloudfront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y="17131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Crazy fast load times ... 6 ms</a:t>
            </a:r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Serves files from edge location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Massive capacity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Extremely cost-effective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42853" x="5668407"/>
            <a:ext cy="4896067" cx="6282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Ultimate test?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Botnet attack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Mission accomplished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77554" x="5084961"/>
            <a:ext cy="6584159" cx="704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My original setup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Slow internet connection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Multiple Hostgator shared accounts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Cost ~US$9 / month each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Got kicked off service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98367" x="3451862"/>
            <a:ext cy="4164382" cx="880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An upgrade ...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Fully managed VPS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1 GB RAM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Immediate speed boost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Hardware failure</a:t>
            </a:r>
          </a:p>
          <a:p>
            <a:pPr rtl="0" lvl="1" indent="-317500" marL="914400">
              <a:spcBef>
                <a:spcPts val="0"/>
              </a:spcBef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-US"/>
              <a:t>Failed backup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942922" x="5370453"/>
            <a:ext cy="1828677" cx="704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912544" x="7900682"/>
            <a:ext cy="2045836" cx="4354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Move to Norway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66924" x="494356"/>
            <a:ext cy="5988425" cx="798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98314" x="8702602"/>
            <a:ext cy="4949033" cx="371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Move to Norway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Depressing to visit my own site ...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29657" x="3379226"/>
            <a:ext cy="492718" cx="601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241943" x="1617846"/>
            <a:ext cy="3476381" cx="976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Solution?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Managed WordPress host?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24665" x="6613767"/>
            <a:ext cy="2136988" cx="571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627400" x="2615525"/>
            <a:ext cy="2114550" cx="59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449613" x="1862329"/>
            <a:ext cy="3292336" cx="928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Unmanaged VPS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Tried to setup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Failed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Tried again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Tried again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Gave up :(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Solution?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448900" x="3910365"/>
            <a:ext cy="1964046" cx="492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34958" x="8449425"/>
            <a:ext cy="4070516" cx="3394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342900" x="508000"/>
            <a:ext cy="1003199" cx="11747400"/>
          </a:xfrm>
          <a:prstGeom prst="rect">
            <a:avLst/>
          </a:prstGeom>
          <a:noFill/>
          <a:ln>
            <a:noFill/>
          </a:ln>
        </p:spPr>
        <p:txBody>
          <a:bodyPr bIns="45700" rIns="50800" lIns="91425" tIns="45700" anchor="t" anchorCtr="0">
            <a:noAutofit/>
          </a:bodyPr>
          <a:lstStyle/>
          <a:p>
            <a:pPr algn="l" rtl="0" lvl="0" marR="0" indent="0"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sz="5800" lang="en-US"/>
              <a:t>Stubbornness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y="9156700" x="457200"/>
            <a:ext cy="279299" cx="282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y="1636900" x="312649"/>
            <a:ext cy="7519799" cx="1237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Hire expert :)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46666"/>
              <a:buFont typeface="Arial"/>
              <a:buChar char="●"/>
            </a:pPr>
            <a:r>
              <a:rPr sz="3000" lang="en-US"/>
              <a:t>Learn from expert :)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50969" x="6866356"/>
            <a:ext cy="7373921" cx="553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Intro logo 1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BBE0E3"/>
      </a:accent4>
      <a:accent5>
        <a:srgbClr val="333399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