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33.xml" ContentType="application/vnd.openxmlformats-officedocument.presentationml.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0.png" ContentType="image/png"/>
  <Override PartName="/ppt/media/image49.png" ContentType="image/png"/>
  <Override PartName="/ppt/media/image48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1.png" ContentType="image/png"/>
  <Override PartName="/ppt/media/image38.jpeg" ContentType="image/jpeg"/>
  <Override PartName="/ppt/media/image36.png" ContentType="image/png"/>
  <Override PartName="/ppt/media/image39.png" ContentType="image/png"/>
  <Override PartName="/ppt/media/image35.png" ContentType="image/png"/>
  <Override PartName="/ppt/media/image32.png" ContentType="image/png"/>
  <Override PartName="/ppt/media/image37.png" ContentType="image/png"/>
  <Override PartName="/ppt/media/image31.png" ContentType="image/png"/>
  <Override PartName="/ppt/media/image29.jpeg" ContentType="image/jpeg"/>
  <Override PartName="/ppt/media/image24.png" ContentType="image/png"/>
  <Override PartName="/ppt/media/image22.jpeg" ContentType="image/jpeg"/>
  <Override PartName="/ppt/media/image23.jpeg" ContentType="image/jpeg"/>
  <Override PartName="/ppt/media/image46.png" ContentType="image/png"/>
  <Override PartName="/ppt/media/image21.jpeg" ContentType="image/jpeg"/>
  <Override PartName="/ppt/media/image33.png" ContentType="image/png"/>
  <Override PartName="/ppt/media/image19.jpeg" ContentType="image/jpeg"/>
  <Override PartName="/ppt/media/image25.png" ContentType="image/png"/>
  <Override PartName="/ppt/media/image28.png" ContentType="image/png"/>
  <Override PartName="/ppt/media/image18.jpeg" ContentType="image/jpeg"/>
  <Override PartName="/ppt/media/image42.png" ContentType="image/pn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30.jpeg" ContentType="image/jpeg"/>
  <Override PartName="/ppt/media/image40.png" ContentType="image/png"/>
  <Override PartName="/ppt/media/image8.png" ContentType="image/png"/>
  <Override PartName="/ppt/media/image26.jpeg" ContentType="image/jpeg"/>
  <Override PartName="/ppt/media/image34.png" ContentType="image/png"/>
  <Override PartName="/ppt/media/image6.png" ContentType="image/png"/>
  <Override PartName="/ppt/media/image10.jpeg" ContentType="image/jpeg"/>
  <Override PartName="/ppt/media/image5.png" ContentType="image/png"/>
  <Override PartName="/ppt/media/image27.jpeg" ContentType="image/jpeg"/>
  <Override PartName="/ppt/media/image13.jpeg" ContentType="image/jpeg"/>
  <Override PartName="/ppt/media/image7.png" ContentType="image/png"/>
  <Override PartName="/ppt/media/image4.png" ContentType="image/png"/>
  <Override PartName="/ppt/media/image12.jpeg" ContentType="image/jpeg"/>
  <Override PartName="/ppt/media/image20.jpeg" ContentType="image/jpeg"/>
  <Override PartName="/ppt/media/image9.jpeg" ContentType="image/jpeg"/>
  <Override PartName="/ppt/media/image3.png" ContentType="image/png"/>
  <Override PartName="/ppt/media/image47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NZ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NZ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NZ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NZ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NZ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NZ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48CAD845-AE73-4CF4-A091-FE27F84B18AD}" type="slidenum">
              <a:rPr lang="en-NZ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NZ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NZ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NZ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NZ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NZ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NZ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jpe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41760" y="2473200"/>
            <a:ext cx="2824920" cy="293328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05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06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07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08" name="TextShape 5"/>
          <p:cNvSpPr txBox="1"/>
          <p:nvPr/>
        </p:nvSpPr>
        <p:spPr>
          <a:xfrm>
            <a:off x="460080" y="-190800"/>
            <a:ext cx="57614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My plugin history</a:t>
            </a:r>
            <a:endParaRPr/>
          </a:p>
        </p:txBody>
      </p:sp>
      <p:sp>
        <p:nvSpPr>
          <p:cNvPr id="209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10" name="TextShape 7"/>
          <p:cNvSpPr txBox="1"/>
          <p:nvPr/>
        </p:nvSpPr>
        <p:spPr>
          <a:xfrm>
            <a:off x="1362240" y="1159200"/>
            <a:ext cx="2506320" cy="981000"/>
          </a:xfrm>
          <a:prstGeom prst="rect">
            <a:avLst/>
          </a:prstGeom>
        </p:spPr>
        <p:txBody>
          <a:bodyPr lIns="0" rIns="0" tIns="0" bIns="0"/>
          <a:p>
            <a:r>
              <a:rPr b="1" lang="en-NZ" sz="4800">
                <a:solidFill>
                  <a:srgbClr val="000000"/>
                </a:solidFill>
                <a:latin typeface="Arial"/>
              </a:rPr>
              <a:t>Pre 2012</a:t>
            </a:r>
            <a:endParaRPr/>
          </a:p>
        </p:txBody>
      </p:sp>
      <p:sp>
        <p:nvSpPr>
          <p:cNvPr id="211" name="TextShape 8"/>
          <p:cNvSpPr txBox="1"/>
          <p:nvPr/>
        </p:nvSpPr>
        <p:spPr>
          <a:xfrm>
            <a:off x="1254240" y="2076120"/>
            <a:ext cx="679896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Made plugins for myself</a:t>
            </a:r>
            <a:endParaRPr/>
          </a:p>
        </p:txBody>
      </p:sp>
      <p:sp>
        <p:nvSpPr>
          <p:cNvPr id="212" name="TextShape 9"/>
          <p:cNvSpPr txBox="1"/>
          <p:nvPr/>
        </p:nvSpPr>
        <p:spPr>
          <a:xfrm>
            <a:off x="1254240" y="2640600"/>
            <a:ext cx="903168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Made plugins that interested me</a:t>
            </a:r>
            <a:endParaRPr/>
          </a:p>
        </p:txBody>
      </p:sp>
      <p:sp>
        <p:nvSpPr>
          <p:cNvPr id="213" name="TextShape 10"/>
          <p:cNvSpPr txBox="1"/>
          <p:nvPr/>
        </p:nvSpPr>
        <p:spPr>
          <a:xfrm>
            <a:off x="1362240" y="3768840"/>
            <a:ext cx="1353960" cy="981000"/>
          </a:xfrm>
          <a:prstGeom prst="rect">
            <a:avLst/>
          </a:prstGeom>
        </p:spPr>
        <p:txBody>
          <a:bodyPr lIns="0" rIns="0" tIns="0" bIns="0"/>
          <a:p>
            <a:r>
              <a:rPr b="1" lang="en-NZ" sz="4800">
                <a:solidFill>
                  <a:srgbClr val="000000"/>
                </a:solidFill>
                <a:latin typeface="Arial"/>
              </a:rPr>
              <a:t>2012</a:t>
            </a:r>
            <a:endParaRPr/>
          </a:p>
        </p:txBody>
      </p:sp>
      <p:sp>
        <p:nvSpPr>
          <p:cNvPr id="214" name="TextShape 11"/>
          <p:cNvSpPr txBox="1"/>
          <p:nvPr/>
        </p:nvSpPr>
        <p:spPr>
          <a:xfrm>
            <a:off x="1254240" y="4685400"/>
            <a:ext cx="920088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Make plugins that others request</a:t>
            </a:r>
            <a:endParaRPr/>
          </a:p>
        </p:txBody>
      </p:sp>
      <p:sp>
        <p:nvSpPr>
          <p:cNvPr id="215" name="TextShape 12"/>
          <p:cNvSpPr txBox="1"/>
          <p:nvPr/>
        </p:nvSpPr>
        <p:spPr>
          <a:xfrm>
            <a:off x="1254240" y="5249520"/>
            <a:ext cx="886248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If we need it, presumably other </a:t>
            </a:r>
            <a:endParaRPr/>
          </a:p>
        </p:txBody>
      </p:sp>
      <p:sp>
        <p:nvSpPr>
          <p:cNvPr id="216" name="TextShape 13"/>
          <p:cNvSpPr txBox="1"/>
          <p:nvPr/>
        </p:nvSpPr>
        <p:spPr>
          <a:xfrm>
            <a:off x="1716840" y="5814000"/>
            <a:ext cx="720936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consultants also need it ...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558360" y="3385440"/>
            <a:ext cx="16070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Extensibility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558360" y="3836880"/>
            <a:ext cx="57430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Development for developers, not bloggers.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pic>
        <p:nvPicPr>
          <p:cNvPr id="22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89160" y="554040"/>
            <a:ext cx="4684680" cy="648540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87840" y="547920"/>
            <a:ext cx="4171320" cy="6498000"/>
          </a:xfrm>
          <a:prstGeom prst="rect">
            <a:avLst/>
          </a:prstGeom>
          <a:ln>
            <a:noFill/>
          </a:ln>
        </p:spPr>
      </p:pic>
      <p:sp>
        <p:nvSpPr>
          <p:cNvPr id="222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58360" y="3385440"/>
            <a:ext cx="23202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Reordering posts</a:t>
            </a:r>
            <a:endParaRPr/>
          </a:p>
        </p:txBody>
      </p:sp>
      <p:sp>
        <p:nvSpPr>
          <p:cNvPr id="224" name="TextShape 2"/>
          <p:cNvSpPr txBox="1"/>
          <p:nvPr/>
        </p:nvSpPr>
        <p:spPr>
          <a:xfrm>
            <a:off x="558360" y="3836880"/>
            <a:ext cx="98578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Commonly required feature which we previously customised into themes 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26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27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28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29" name="TextShape 5"/>
          <p:cNvSpPr txBox="1"/>
          <p:nvPr/>
        </p:nvSpPr>
        <p:spPr>
          <a:xfrm>
            <a:off x="460080" y="-190800"/>
            <a:ext cx="43196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godtlevert.no</a:t>
            </a:r>
            <a:endParaRPr/>
          </a:p>
        </p:txBody>
      </p:sp>
      <p:pic>
        <p:nvPicPr>
          <p:cNvPr id="23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080" y="1130760"/>
            <a:ext cx="9358920" cy="6094080"/>
          </a:xfrm>
          <a:prstGeom prst="rect">
            <a:avLst/>
          </a:prstGeom>
          <a:ln>
            <a:noFill/>
          </a:ln>
        </p:spPr>
      </p:pic>
      <p:sp>
        <p:nvSpPr>
          <p:cNvPr id="231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33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34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35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36" name="TextShape 5"/>
          <p:cNvSpPr txBox="1"/>
          <p:nvPr/>
        </p:nvSpPr>
        <p:spPr>
          <a:xfrm>
            <a:off x="460080" y="-190800"/>
            <a:ext cx="54428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communicate.no</a:t>
            </a:r>
            <a:endParaRPr/>
          </a:p>
        </p:txBody>
      </p:sp>
      <p:pic>
        <p:nvPicPr>
          <p:cNvPr id="23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4240" y="1132920"/>
            <a:ext cx="9388080" cy="6077520"/>
          </a:xfrm>
          <a:prstGeom prst="rect">
            <a:avLst/>
          </a:prstGeom>
          <a:ln>
            <a:noFill/>
          </a:ln>
        </p:spPr>
      </p:pic>
      <p:sp>
        <p:nvSpPr>
          <p:cNvPr id="238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40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41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42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43" name="TextShape 5"/>
          <p:cNvSpPr txBox="1"/>
          <p:nvPr/>
        </p:nvSpPr>
        <p:spPr>
          <a:xfrm>
            <a:off x="460080" y="-190800"/>
            <a:ext cx="777780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Metronet Reorder Posts</a:t>
            </a:r>
            <a:endParaRPr/>
          </a:p>
        </p:txBody>
      </p:sp>
      <p:pic>
        <p:nvPicPr>
          <p:cNvPr id="2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33480" y="1505160"/>
            <a:ext cx="6533280" cy="4777920"/>
          </a:xfrm>
          <a:prstGeom prst="rect">
            <a:avLst/>
          </a:prstGeom>
          <a:ln>
            <a:noFill/>
          </a:ln>
        </p:spPr>
      </p:pic>
      <p:sp>
        <p:nvSpPr>
          <p:cNvPr id="245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46" name="Line 7"/>
          <p:cNvSpPr/>
          <p:nvPr/>
        </p:nvSpPr>
        <p:spPr>
          <a:xfrm>
            <a:off x="2713320" y="6782040"/>
            <a:ext cx="622440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sp>
        <p:nvSpPr>
          <p:cNvPr id="247" name="TextShape 8"/>
          <p:cNvSpPr txBox="1"/>
          <p:nvPr/>
        </p:nvSpPr>
        <p:spPr>
          <a:xfrm>
            <a:off x="1150920" y="6332400"/>
            <a:ext cx="100440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Available from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http://wordpress.org/extend/plugins/metronet-reorder-posts/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49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50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51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52" name="TextShape 5"/>
          <p:cNvSpPr txBox="1"/>
          <p:nvPr/>
        </p:nvSpPr>
        <p:spPr>
          <a:xfrm>
            <a:off x="460080" y="-190800"/>
            <a:ext cx="83948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Happy Tables - Noel Tock</a:t>
            </a:r>
            <a:endParaRPr/>
          </a:p>
        </p:txBody>
      </p:sp>
      <p:sp>
        <p:nvSpPr>
          <p:cNvPr id="253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54" name="Line 7"/>
          <p:cNvSpPr/>
          <p:nvPr/>
        </p:nvSpPr>
        <p:spPr>
          <a:xfrm>
            <a:off x="4597920" y="6843600"/>
            <a:ext cx="284940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pic>
        <p:nvPicPr>
          <p:cNvPr id="25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43400" y="1500840"/>
            <a:ext cx="6716160" cy="4767120"/>
          </a:xfrm>
          <a:prstGeom prst="rect">
            <a:avLst/>
          </a:prstGeom>
          <a:ln>
            <a:noFill/>
          </a:ln>
        </p:spPr>
      </p:pic>
      <p:sp>
        <p:nvSpPr>
          <p:cNvPr id="256" name="TextShape 8"/>
          <p:cNvSpPr txBox="1"/>
          <p:nvPr/>
        </p:nvSpPr>
        <p:spPr>
          <a:xfrm>
            <a:off x="2641320" y="6393600"/>
            <a:ext cx="620496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Image stolen from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http://wcnl12.noeltock.com/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58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59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60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61" name="TextShape 5"/>
          <p:cNvSpPr txBox="1"/>
          <p:nvPr/>
        </p:nvSpPr>
        <p:spPr>
          <a:xfrm>
            <a:off x="460080" y="-190800"/>
            <a:ext cx="777780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Metronet Reorder Posts</a:t>
            </a:r>
            <a:endParaRPr/>
          </a:p>
        </p:txBody>
      </p:sp>
      <p:sp>
        <p:nvSpPr>
          <p:cNvPr id="262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63" name="Line 7"/>
          <p:cNvSpPr/>
          <p:nvPr/>
        </p:nvSpPr>
        <p:spPr>
          <a:xfrm>
            <a:off x="2713320" y="6782040"/>
            <a:ext cx="622440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sp>
        <p:nvSpPr>
          <p:cNvPr id="264" name="TextShape 8"/>
          <p:cNvSpPr txBox="1"/>
          <p:nvPr/>
        </p:nvSpPr>
        <p:spPr>
          <a:xfrm>
            <a:off x="1150920" y="6332400"/>
            <a:ext cx="100440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Available from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http://wordpress.org/extend/plugins/metronet-reorder-posts/</a:t>
            </a:r>
            <a:endParaRPr/>
          </a:p>
        </p:txBody>
      </p:sp>
      <p:sp>
        <p:nvSpPr>
          <p:cNvPr id="265" name="TextShape 9"/>
          <p:cNvSpPr txBox="1"/>
          <p:nvPr/>
        </p:nvSpPr>
        <p:spPr>
          <a:xfrm>
            <a:off x="1785600" y="1466280"/>
            <a:ext cx="497340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Highly extensible</a:t>
            </a:r>
            <a:endParaRPr/>
          </a:p>
        </p:txBody>
      </p:sp>
      <p:sp>
        <p:nvSpPr>
          <p:cNvPr id="266" name="TextShape 10"/>
          <p:cNvSpPr txBox="1"/>
          <p:nvPr/>
        </p:nvSpPr>
        <p:spPr>
          <a:xfrm>
            <a:off x="1785600" y="2594520"/>
            <a:ext cx="531180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Abstractable class</a:t>
            </a:r>
            <a:endParaRPr/>
          </a:p>
        </p:txBody>
      </p:sp>
      <p:sp>
        <p:nvSpPr>
          <p:cNvPr id="267" name="TextShape 11"/>
          <p:cNvSpPr txBox="1"/>
          <p:nvPr/>
        </p:nvSpPr>
        <p:spPr>
          <a:xfrm>
            <a:off x="1785600" y="3722760"/>
            <a:ext cx="738900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Rons' hierarchical support</a:t>
            </a:r>
            <a:endParaRPr/>
          </a:p>
        </p:txBody>
      </p:sp>
      <p:sp>
        <p:nvSpPr>
          <p:cNvPr id="268" name="TextShape 12"/>
          <p:cNvSpPr txBox="1"/>
          <p:nvPr/>
        </p:nvSpPr>
        <p:spPr>
          <a:xfrm>
            <a:off x="1785600" y="4851000"/>
            <a:ext cx="857304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Noel's features coming soon :)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70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71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72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73" name="TextShape 5"/>
          <p:cNvSpPr txBox="1"/>
          <p:nvPr/>
        </p:nvSpPr>
        <p:spPr>
          <a:xfrm>
            <a:off x="460080" y="-190800"/>
            <a:ext cx="5488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Comment Errors</a:t>
            </a:r>
            <a:endParaRPr/>
          </a:p>
        </p:txBody>
      </p:sp>
      <p:pic>
        <p:nvPicPr>
          <p:cNvPr id="2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24040" y="1788120"/>
            <a:ext cx="8244000" cy="3226320"/>
          </a:xfrm>
          <a:prstGeom prst="rect">
            <a:avLst/>
          </a:prstGeom>
          <a:ln>
            <a:noFill/>
          </a:ln>
        </p:spPr>
      </p:pic>
      <p:sp>
        <p:nvSpPr>
          <p:cNvPr id="275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76" name="TextShape 7"/>
          <p:cNvSpPr txBox="1"/>
          <p:nvPr/>
        </p:nvSpPr>
        <p:spPr>
          <a:xfrm>
            <a:off x="1393560" y="5430960"/>
            <a:ext cx="9455760" cy="735840"/>
          </a:xfrm>
          <a:prstGeom prst="rect">
            <a:avLst/>
          </a:prstGeom>
        </p:spPr>
        <p:txBody>
          <a:bodyPr lIns="0" rIns="0" tIns="0" bIns="0"/>
          <a:p>
            <a:r>
              <a:rPr lang="en-NZ" sz="3600">
                <a:solidFill>
                  <a:srgbClr val="000000"/>
                </a:solidFill>
                <a:latin typeface="Arial"/>
              </a:rPr>
              <a:t>Norwegian Government requested a fix for this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ine 1"/>
          <p:cNvSpPr/>
          <p:nvPr/>
        </p:nvSpPr>
        <p:spPr>
          <a:xfrm>
            <a:off x="255600" y="3932280"/>
            <a:ext cx="9580680" cy="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79" name="TextShape 2"/>
          <p:cNvSpPr txBox="1"/>
          <p:nvPr/>
        </p:nvSpPr>
        <p:spPr>
          <a:xfrm>
            <a:off x="1891800" y="2361600"/>
            <a:ext cx="8175600" cy="1716840"/>
          </a:xfrm>
          <a:prstGeom prst="rect">
            <a:avLst/>
          </a:prstGeom>
        </p:spPr>
        <p:txBody>
          <a:bodyPr lIns="0" rIns="0" tIns="0" bIns="0"/>
          <a:p>
            <a:r>
              <a:rPr lang="en-NZ" sz="8400">
                <a:solidFill>
                  <a:srgbClr val="676767"/>
                </a:solidFill>
                <a:latin typeface="Georgia"/>
              </a:rPr>
              <a:t>Metronet Plugins</a:t>
            </a:r>
            <a:endParaRPr/>
          </a:p>
        </p:txBody>
      </p:sp>
      <p:sp>
        <p:nvSpPr>
          <p:cNvPr id="80" name="TextShape 3"/>
          <p:cNvSpPr txBox="1"/>
          <p:nvPr/>
        </p:nvSpPr>
        <p:spPr>
          <a:xfrm>
            <a:off x="2715480" y="3855600"/>
            <a:ext cx="60494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676767"/>
                </a:solidFill>
                <a:latin typeface="Arial"/>
              </a:rPr>
              <a:t>Why we make them and why you should too!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78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79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80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81" name="TextShape 5"/>
          <p:cNvSpPr txBox="1"/>
          <p:nvPr/>
        </p:nvSpPr>
        <p:spPr>
          <a:xfrm>
            <a:off x="460080" y="-190800"/>
            <a:ext cx="5488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Comment Errors</a:t>
            </a:r>
            <a:endParaRPr/>
          </a:p>
        </p:txBody>
      </p:sp>
      <p:pic>
        <p:nvPicPr>
          <p:cNvPr id="28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871920" y="2058840"/>
            <a:ext cx="8350560" cy="3174480"/>
          </a:xfrm>
          <a:prstGeom prst="rect">
            <a:avLst/>
          </a:prstGeom>
          <a:ln>
            <a:noFill/>
          </a:ln>
        </p:spPr>
      </p:pic>
      <p:sp>
        <p:nvSpPr>
          <p:cNvPr id="283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84" name="Line 7"/>
          <p:cNvSpPr/>
          <p:nvPr/>
        </p:nvSpPr>
        <p:spPr>
          <a:xfrm>
            <a:off x="3011760" y="6464520"/>
            <a:ext cx="547560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sp>
        <p:nvSpPr>
          <p:cNvPr id="285" name="TextShape 8"/>
          <p:cNvSpPr txBox="1"/>
          <p:nvPr/>
        </p:nvSpPr>
        <p:spPr>
          <a:xfrm>
            <a:off x="1725120" y="6014520"/>
            <a:ext cx="87210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Available at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http://wordpress.org/extend/plugins/comment-errors/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287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288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289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90" name="TextShape 5"/>
          <p:cNvSpPr txBox="1"/>
          <p:nvPr/>
        </p:nvSpPr>
        <p:spPr>
          <a:xfrm>
            <a:off x="460080" y="-190800"/>
            <a:ext cx="5488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Comment Errors</a:t>
            </a:r>
            <a:endParaRPr/>
          </a:p>
        </p:txBody>
      </p:sp>
      <p:sp>
        <p:nvSpPr>
          <p:cNvPr id="291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292" name="Line 7"/>
          <p:cNvSpPr/>
          <p:nvPr/>
        </p:nvSpPr>
        <p:spPr>
          <a:xfrm>
            <a:off x="3011760" y="6464520"/>
            <a:ext cx="547560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pic>
        <p:nvPicPr>
          <p:cNvPr id="29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7000" y="1897200"/>
            <a:ext cx="8757360" cy="3797280"/>
          </a:xfrm>
          <a:prstGeom prst="rect">
            <a:avLst/>
          </a:prstGeom>
          <a:ln>
            <a:noFill/>
          </a:ln>
        </p:spPr>
      </p:pic>
      <p:sp>
        <p:nvSpPr>
          <p:cNvPr id="294" name="TextShape 8"/>
          <p:cNvSpPr txBox="1"/>
          <p:nvPr/>
        </p:nvSpPr>
        <p:spPr>
          <a:xfrm>
            <a:off x="1725120" y="6014520"/>
            <a:ext cx="87210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Available at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http://wordpress.org/extend/plugins/comment-errors/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558360" y="3385440"/>
            <a:ext cx="24544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Delete Delete Site</a:t>
            </a:r>
            <a:endParaRPr/>
          </a:p>
        </p:txBody>
      </p:sp>
      <p:sp>
        <p:nvSpPr>
          <p:cNvPr id="296" name="TextShape 2"/>
          <p:cNvSpPr txBox="1"/>
          <p:nvPr/>
        </p:nvSpPr>
        <p:spPr>
          <a:xfrm>
            <a:off x="558360" y="3836880"/>
            <a:ext cx="503892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Cients deleting their own site = BAD! 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pic>
        <p:nvPicPr>
          <p:cNvPr id="29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12520" y="321840"/>
            <a:ext cx="4554720" cy="6855840"/>
          </a:xfrm>
          <a:prstGeom prst="rect">
            <a:avLst/>
          </a:prstGeom>
          <a:ln>
            <a:noFill/>
          </a:ln>
        </p:spPr>
      </p:pic>
      <p:sp>
        <p:nvSpPr>
          <p:cNvPr id="299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01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02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03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04" name="TextShape 5"/>
          <p:cNvSpPr txBox="1"/>
          <p:nvPr/>
        </p:nvSpPr>
        <p:spPr>
          <a:xfrm>
            <a:off x="460080" y="-190800"/>
            <a:ext cx="5299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Unique Headers</a:t>
            </a:r>
            <a:endParaRPr/>
          </a:p>
        </p:txBody>
      </p:sp>
      <p:pic>
        <p:nvPicPr>
          <p:cNvPr id="30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69880" y="1378440"/>
            <a:ext cx="8805240" cy="4647240"/>
          </a:xfrm>
          <a:prstGeom prst="rect">
            <a:avLst/>
          </a:prstGeom>
          <a:ln>
            <a:noFill/>
          </a:ln>
        </p:spPr>
      </p:pic>
      <p:sp>
        <p:nvSpPr>
          <p:cNvPr id="306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07" name="TextShape 7"/>
          <p:cNvSpPr txBox="1"/>
          <p:nvPr/>
        </p:nvSpPr>
        <p:spPr>
          <a:xfrm>
            <a:off x="1918080" y="6167520"/>
            <a:ext cx="80323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How to add unique headers for different pages?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09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10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11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12" name="TextShape 5"/>
          <p:cNvSpPr txBox="1"/>
          <p:nvPr/>
        </p:nvSpPr>
        <p:spPr>
          <a:xfrm>
            <a:off x="460080" y="-190800"/>
            <a:ext cx="5299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Unique Headers</a:t>
            </a:r>
            <a:endParaRPr/>
          </a:p>
        </p:txBody>
      </p:sp>
      <p:sp>
        <p:nvSpPr>
          <p:cNvPr id="313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14" name="Line 7"/>
          <p:cNvSpPr/>
          <p:nvPr/>
        </p:nvSpPr>
        <p:spPr>
          <a:xfrm>
            <a:off x="2489760" y="6782040"/>
            <a:ext cx="510912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pic>
        <p:nvPicPr>
          <p:cNvPr id="31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33360" y="1562400"/>
            <a:ext cx="7543080" cy="4719600"/>
          </a:xfrm>
          <a:prstGeom prst="rect">
            <a:avLst/>
          </a:prstGeom>
          <a:ln>
            <a:noFill/>
          </a:ln>
        </p:spPr>
      </p:pic>
      <p:sp>
        <p:nvSpPr>
          <p:cNvPr id="316" name="TextShape 8"/>
          <p:cNvSpPr txBox="1"/>
          <p:nvPr/>
        </p:nvSpPr>
        <p:spPr>
          <a:xfrm>
            <a:off x="2489760" y="6332400"/>
            <a:ext cx="659052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9999"/>
                </a:solidFill>
                <a:latin typeface="Arial"/>
              </a:rPr>
              <a:t>http://blogg.regjeringen.no/framtidensbarnehage/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18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19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20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21" name="TextShape 5"/>
          <p:cNvSpPr txBox="1"/>
          <p:nvPr/>
        </p:nvSpPr>
        <p:spPr>
          <a:xfrm>
            <a:off x="460080" y="-190800"/>
            <a:ext cx="52995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Unique Headers</a:t>
            </a:r>
            <a:endParaRPr/>
          </a:p>
        </p:txBody>
      </p:sp>
      <p:sp>
        <p:nvSpPr>
          <p:cNvPr id="322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23" name="Line 7"/>
          <p:cNvSpPr/>
          <p:nvPr/>
        </p:nvSpPr>
        <p:spPr>
          <a:xfrm>
            <a:off x="3100320" y="6782040"/>
            <a:ext cx="5450040" cy="0"/>
          </a:xfrm>
          <a:prstGeom prst="line">
            <a:avLst/>
          </a:prstGeom>
          <a:ln w="22320">
            <a:solidFill>
              <a:srgbClr val="009999"/>
            </a:solidFill>
            <a:round/>
          </a:ln>
        </p:spPr>
      </p:sp>
      <p:pic>
        <p:nvPicPr>
          <p:cNvPr id="3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2040" y="1517040"/>
            <a:ext cx="2905200" cy="431028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528720" y="2073600"/>
            <a:ext cx="6282360" cy="3196800"/>
          </a:xfrm>
          <a:prstGeom prst="rect">
            <a:avLst/>
          </a:prstGeom>
          <a:ln>
            <a:noFill/>
          </a:ln>
        </p:spPr>
      </p:pic>
      <p:sp>
        <p:nvSpPr>
          <p:cNvPr id="326" name="TextShape 8"/>
          <p:cNvSpPr txBox="1"/>
          <p:nvPr/>
        </p:nvSpPr>
        <p:spPr>
          <a:xfrm>
            <a:off x="1537920" y="6332400"/>
            <a:ext cx="90396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0000"/>
                </a:solidFill>
                <a:latin typeface="Arial"/>
              </a:rPr>
              <a:t>Available from </a:t>
            </a:r>
            <a:r>
              <a:rPr lang="en-NZ" sz="2400">
                <a:solidFill>
                  <a:srgbClr val="009999"/>
                </a:solidFill>
                <a:latin typeface="Arial"/>
              </a:rPr>
              <a:t>http://wordpress.org/extend/plugins/unique-headers/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58360" y="3385440"/>
            <a:ext cx="50148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Custom registration and login system</a:t>
            </a:r>
            <a:endParaRPr/>
          </a:p>
        </p:txBody>
      </p:sp>
      <p:sp>
        <p:nvSpPr>
          <p:cNvPr id="328" name="TextShape 2"/>
          <p:cNvSpPr txBox="1"/>
          <p:nvPr/>
        </p:nvSpPr>
        <p:spPr>
          <a:xfrm>
            <a:off x="558360" y="3808800"/>
            <a:ext cx="613332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Commonly required feature on complex sites 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30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31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32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33" name="TextShape 5"/>
          <p:cNvSpPr txBox="1"/>
          <p:nvPr/>
        </p:nvSpPr>
        <p:spPr>
          <a:xfrm>
            <a:off x="460080" y="-156240"/>
            <a:ext cx="5551200" cy="1103760"/>
          </a:xfrm>
          <a:prstGeom prst="rect">
            <a:avLst/>
          </a:prstGeom>
        </p:spPr>
        <p:txBody>
          <a:bodyPr lIns="0" rIns="0" tIns="0" bIns="0"/>
          <a:p>
            <a:r>
              <a:rPr lang="en-NZ" sz="5400">
                <a:solidFill>
                  <a:srgbClr val="ffffff"/>
                </a:solidFill>
                <a:latin typeface="Georgia"/>
              </a:rPr>
              <a:t>1881.no/drommer</a:t>
            </a:r>
            <a:endParaRPr/>
          </a:p>
        </p:txBody>
      </p:sp>
      <p:pic>
        <p:nvPicPr>
          <p:cNvPr id="33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3120" y="1388520"/>
            <a:ext cx="8871840" cy="5692680"/>
          </a:xfrm>
          <a:prstGeom prst="rect">
            <a:avLst/>
          </a:prstGeom>
          <a:ln>
            <a:noFill/>
          </a:ln>
        </p:spPr>
      </p:pic>
      <p:sp>
        <p:nvSpPr>
          <p:cNvPr id="335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37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38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39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40" name="TextShape 5"/>
          <p:cNvSpPr txBox="1"/>
          <p:nvPr/>
        </p:nvSpPr>
        <p:spPr>
          <a:xfrm>
            <a:off x="460080" y="-190800"/>
            <a:ext cx="43196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godtlevert.no</a:t>
            </a:r>
            <a:endParaRPr/>
          </a:p>
        </p:txBody>
      </p:sp>
      <p:pic>
        <p:nvPicPr>
          <p:cNvPr id="3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080" y="1130760"/>
            <a:ext cx="9358920" cy="6094080"/>
          </a:xfrm>
          <a:prstGeom prst="rect">
            <a:avLst/>
          </a:prstGeom>
          <a:ln>
            <a:noFill/>
          </a:ln>
        </p:spPr>
      </p:pic>
      <p:sp>
        <p:nvSpPr>
          <p:cNvPr id="342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82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83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84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85" name="TextShape 5"/>
          <p:cNvSpPr txBox="1"/>
          <p:nvPr/>
        </p:nvSpPr>
        <p:spPr>
          <a:xfrm>
            <a:off x="460080" y="-190800"/>
            <a:ext cx="601596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Short on Metronet</a:t>
            </a:r>
            <a:endParaRPr/>
          </a:p>
        </p:txBody>
      </p:sp>
      <p:sp>
        <p:nvSpPr>
          <p:cNvPr id="86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87" name="TextShape 7"/>
          <p:cNvSpPr txBox="1"/>
          <p:nvPr/>
        </p:nvSpPr>
        <p:spPr>
          <a:xfrm>
            <a:off x="402480" y="155952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88" name="TextShape 8"/>
          <p:cNvSpPr txBox="1"/>
          <p:nvPr/>
        </p:nvSpPr>
        <p:spPr>
          <a:xfrm>
            <a:off x="662760" y="1134000"/>
            <a:ext cx="58759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Based in Oslo, Norway 30+ people</a:t>
            </a:r>
            <a:endParaRPr/>
          </a:p>
        </p:txBody>
      </p:sp>
      <p:sp>
        <p:nvSpPr>
          <p:cNvPr id="89" name="TextShape 9"/>
          <p:cNvSpPr txBox="1"/>
          <p:nvPr/>
        </p:nvSpPr>
        <p:spPr>
          <a:xfrm>
            <a:off x="402480" y="226476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90" name="TextShape 10"/>
          <p:cNvSpPr txBox="1"/>
          <p:nvPr/>
        </p:nvSpPr>
        <p:spPr>
          <a:xfrm>
            <a:off x="662760" y="1838880"/>
            <a:ext cx="97862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Started as a search company, evolved into an IT-company</a:t>
            </a:r>
            <a:endParaRPr/>
          </a:p>
        </p:txBody>
      </p:sp>
      <p:sp>
        <p:nvSpPr>
          <p:cNvPr id="91" name="TextShape 11"/>
          <p:cNvSpPr txBox="1"/>
          <p:nvPr/>
        </p:nvSpPr>
        <p:spPr>
          <a:xfrm>
            <a:off x="402480" y="297000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92" name="TextShape 12"/>
          <p:cNvSpPr txBox="1"/>
          <p:nvPr/>
        </p:nvSpPr>
        <p:spPr>
          <a:xfrm>
            <a:off x="662760" y="2544120"/>
            <a:ext cx="65174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Medium-sized + projects (250 hours +)</a:t>
            </a:r>
            <a:endParaRPr/>
          </a:p>
        </p:txBody>
      </p:sp>
      <p:sp>
        <p:nvSpPr>
          <p:cNvPr id="93" name="TextShape 13"/>
          <p:cNvSpPr txBox="1"/>
          <p:nvPr/>
        </p:nvSpPr>
        <p:spPr>
          <a:xfrm>
            <a:off x="756720" y="332280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94" name="TextShape 14"/>
          <p:cNvSpPr txBox="1"/>
          <p:nvPr/>
        </p:nvSpPr>
        <p:spPr>
          <a:xfrm>
            <a:off x="1017360" y="2896920"/>
            <a:ext cx="15580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Websites</a:t>
            </a:r>
            <a:endParaRPr/>
          </a:p>
        </p:txBody>
      </p:sp>
      <p:sp>
        <p:nvSpPr>
          <p:cNvPr id="95" name="TextShape 15"/>
          <p:cNvSpPr txBox="1"/>
          <p:nvPr/>
        </p:nvSpPr>
        <p:spPr>
          <a:xfrm>
            <a:off x="756720" y="36752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96" name="TextShape 16"/>
          <p:cNvSpPr txBox="1"/>
          <p:nvPr/>
        </p:nvSpPr>
        <p:spPr>
          <a:xfrm>
            <a:off x="1017360" y="3249720"/>
            <a:ext cx="71787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Campaign sites / social media applications</a:t>
            </a:r>
            <a:endParaRPr/>
          </a:p>
        </p:txBody>
      </p:sp>
      <p:sp>
        <p:nvSpPr>
          <p:cNvPr id="97" name="TextShape 17"/>
          <p:cNvSpPr txBox="1"/>
          <p:nvPr/>
        </p:nvSpPr>
        <p:spPr>
          <a:xfrm>
            <a:off x="756720" y="40280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98" name="TextShape 18"/>
          <p:cNvSpPr txBox="1"/>
          <p:nvPr/>
        </p:nvSpPr>
        <p:spPr>
          <a:xfrm>
            <a:off x="1017360" y="3602520"/>
            <a:ext cx="12898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Intranet</a:t>
            </a:r>
            <a:endParaRPr/>
          </a:p>
        </p:txBody>
      </p:sp>
      <p:sp>
        <p:nvSpPr>
          <p:cNvPr id="99" name="TextShape 19"/>
          <p:cNvSpPr txBox="1"/>
          <p:nvPr/>
        </p:nvSpPr>
        <p:spPr>
          <a:xfrm>
            <a:off x="756720" y="43804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pic>
        <p:nvPicPr>
          <p:cNvPr id="10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3800" y="4535640"/>
            <a:ext cx="7708320" cy="2741400"/>
          </a:xfrm>
          <a:prstGeom prst="rect">
            <a:avLst/>
          </a:prstGeom>
          <a:ln>
            <a:noFill/>
          </a:ln>
        </p:spPr>
      </p:pic>
      <p:sp>
        <p:nvSpPr>
          <p:cNvPr id="101" name="TextShape 20"/>
          <p:cNvSpPr txBox="1"/>
          <p:nvPr/>
        </p:nvSpPr>
        <p:spPr>
          <a:xfrm>
            <a:off x="1017360" y="3954960"/>
            <a:ext cx="22640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E-commerce 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44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45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46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47" name="TextShape 5"/>
          <p:cNvSpPr txBox="1"/>
          <p:nvPr/>
        </p:nvSpPr>
        <p:spPr>
          <a:xfrm>
            <a:off x="460080" y="-190800"/>
            <a:ext cx="110786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Custom registration / login plugin</a:t>
            </a:r>
            <a:endParaRPr/>
          </a:p>
        </p:txBody>
      </p:sp>
      <p:sp>
        <p:nvSpPr>
          <p:cNvPr id="348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49" name="TextShape 7"/>
          <p:cNvSpPr txBox="1"/>
          <p:nvPr/>
        </p:nvSpPr>
        <p:spPr>
          <a:xfrm>
            <a:off x="1068840" y="1437480"/>
            <a:ext cx="297540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Needs to:</a:t>
            </a:r>
            <a:endParaRPr/>
          </a:p>
        </p:txBody>
      </p:sp>
      <p:sp>
        <p:nvSpPr>
          <p:cNvPr id="350" name="TextShape 8"/>
          <p:cNvSpPr txBox="1"/>
          <p:nvPr/>
        </p:nvSpPr>
        <p:spPr>
          <a:xfrm>
            <a:off x="1423080" y="2283480"/>
            <a:ext cx="571716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○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be highly extensible</a:t>
            </a:r>
            <a:endParaRPr/>
          </a:p>
        </p:txBody>
      </p:sp>
      <p:sp>
        <p:nvSpPr>
          <p:cNvPr id="351" name="TextShape 9"/>
          <p:cNvSpPr txBox="1"/>
          <p:nvPr/>
        </p:nvSpPr>
        <p:spPr>
          <a:xfrm>
            <a:off x="1423080" y="3129840"/>
            <a:ext cx="862632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○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allow auto-login on registration</a:t>
            </a:r>
            <a:endParaRPr/>
          </a:p>
        </p:txBody>
      </p:sp>
      <p:sp>
        <p:nvSpPr>
          <p:cNvPr id="352" name="TextShape 10"/>
          <p:cNvSpPr txBox="1"/>
          <p:nvPr/>
        </p:nvSpPr>
        <p:spPr>
          <a:xfrm>
            <a:off x="1423080" y="3976200"/>
            <a:ext cx="652932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○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be highly customisable</a:t>
            </a:r>
            <a:endParaRPr/>
          </a:p>
        </p:txBody>
      </p:sp>
      <p:sp>
        <p:nvSpPr>
          <p:cNvPr id="353" name="TextShape 11"/>
          <p:cNvSpPr txBox="1"/>
          <p:nvPr/>
        </p:nvSpPr>
        <p:spPr>
          <a:xfrm>
            <a:off x="1423080" y="4822560"/>
            <a:ext cx="923616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○</a:t>
            </a:r>
            <a:r>
              <a:rPr lang="en-NZ" sz="4800">
                <a:solidFill>
                  <a:srgbClr val="000000"/>
                </a:solidFill>
                <a:latin typeface="Arial"/>
              </a:rPr>
              <a:t>Able to integrate with Facebook, </a:t>
            </a:r>
            <a:endParaRPr/>
          </a:p>
        </p:txBody>
      </p:sp>
      <p:sp>
        <p:nvSpPr>
          <p:cNvPr id="354" name="TextShape 12"/>
          <p:cNvSpPr txBox="1"/>
          <p:nvPr/>
        </p:nvSpPr>
        <p:spPr>
          <a:xfrm>
            <a:off x="1885680" y="5668560"/>
            <a:ext cx="6973200" cy="98100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Twitter, Google logins etc.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356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357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358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59" name="TextShape 5"/>
          <p:cNvSpPr txBox="1"/>
          <p:nvPr/>
        </p:nvSpPr>
        <p:spPr>
          <a:xfrm>
            <a:off x="460080" y="-190800"/>
            <a:ext cx="1107864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Custom registration / login plugin</a:t>
            </a:r>
            <a:endParaRPr/>
          </a:p>
        </p:txBody>
      </p:sp>
      <p:sp>
        <p:nvSpPr>
          <p:cNvPr id="360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361" name="TextShape 7"/>
          <p:cNvSpPr txBox="1"/>
          <p:nvPr/>
        </p:nvSpPr>
        <p:spPr>
          <a:xfrm>
            <a:off x="2275920" y="1933920"/>
            <a:ext cx="369360" cy="68328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362" name="TextShape 8"/>
          <p:cNvSpPr txBox="1"/>
          <p:nvPr/>
        </p:nvSpPr>
        <p:spPr>
          <a:xfrm>
            <a:off x="2738520" y="1584360"/>
            <a:ext cx="389160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Flawed approach</a:t>
            </a:r>
            <a:endParaRPr/>
          </a:p>
        </p:txBody>
      </p:sp>
      <p:sp>
        <p:nvSpPr>
          <p:cNvPr id="363" name="TextShape 9"/>
          <p:cNvSpPr txBox="1"/>
          <p:nvPr/>
        </p:nvSpPr>
        <p:spPr>
          <a:xfrm>
            <a:off x="2275920" y="2825640"/>
            <a:ext cx="369360" cy="68328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364" name="TextShape 10"/>
          <p:cNvSpPr txBox="1"/>
          <p:nvPr/>
        </p:nvSpPr>
        <p:spPr>
          <a:xfrm>
            <a:off x="2738520" y="2476440"/>
            <a:ext cx="369792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Outsmarting self</a:t>
            </a:r>
            <a:endParaRPr/>
          </a:p>
        </p:txBody>
      </p:sp>
      <p:sp>
        <p:nvSpPr>
          <p:cNvPr id="365" name="TextShape 11"/>
          <p:cNvSpPr txBox="1"/>
          <p:nvPr/>
        </p:nvSpPr>
        <p:spPr>
          <a:xfrm>
            <a:off x="2275920" y="3717720"/>
            <a:ext cx="369360" cy="68328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366" name="TextShape 12"/>
          <p:cNvSpPr txBox="1"/>
          <p:nvPr/>
        </p:nvSpPr>
        <p:spPr>
          <a:xfrm>
            <a:off x="2738520" y="3368520"/>
            <a:ext cx="736776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Plugin should only contain logic, </a:t>
            </a:r>
            <a:endParaRPr/>
          </a:p>
        </p:txBody>
      </p:sp>
      <p:sp>
        <p:nvSpPr>
          <p:cNvPr id="367" name="TextShape 13"/>
          <p:cNvSpPr txBox="1"/>
          <p:nvPr/>
        </p:nvSpPr>
        <p:spPr>
          <a:xfrm>
            <a:off x="2738520" y="3943080"/>
            <a:ext cx="575532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minimal markup or styling</a:t>
            </a:r>
            <a:endParaRPr/>
          </a:p>
        </p:txBody>
      </p:sp>
      <p:sp>
        <p:nvSpPr>
          <p:cNvPr id="368" name="TextShape 14"/>
          <p:cNvSpPr txBox="1"/>
          <p:nvPr/>
        </p:nvSpPr>
        <p:spPr>
          <a:xfrm>
            <a:off x="2275920" y="5150520"/>
            <a:ext cx="369360" cy="68328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369" name="TextShape 15"/>
          <p:cNvSpPr txBox="1"/>
          <p:nvPr/>
        </p:nvSpPr>
        <p:spPr>
          <a:xfrm>
            <a:off x="2738520" y="4801320"/>
            <a:ext cx="493704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Need templating layer</a:t>
            </a:r>
            <a:endParaRPr/>
          </a:p>
        </p:txBody>
      </p:sp>
      <p:sp>
        <p:nvSpPr>
          <p:cNvPr id="370" name="TextShape 16"/>
          <p:cNvSpPr txBox="1"/>
          <p:nvPr/>
        </p:nvSpPr>
        <p:spPr>
          <a:xfrm>
            <a:off x="2275920" y="6042600"/>
            <a:ext cx="369360" cy="683280"/>
          </a:xfrm>
          <a:prstGeom prst="rect">
            <a:avLst/>
          </a:prstGeom>
        </p:spPr>
        <p:txBody>
          <a:bodyPr lIns="0" rIns="0" tIns="0" bIns="0"/>
          <a:p>
            <a:r>
              <a:rPr lang="en-NZ" sz="48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371" name="TextShape 17"/>
          <p:cNvSpPr txBox="1"/>
          <p:nvPr/>
        </p:nvSpPr>
        <p:spPr>
          <a:xfrm>
            <a:off x="2738520" y="5693040"/>
            <a:ext cx="430308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Watch this space :)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558360" y="3385440"/>
            <a:ext cx="75628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Multi-lingual plugins      ........      brutal database queries</a:t>
            </a:r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558360" y="3808800"/>
            <a:ext cx="25822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Watch this space :)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41760" y="2473200"/>
            <a:ext cx="2824920" cy="2933280"/>
          </a:xfrm>
          <a:prstGeom prst="rect">
            <a:avLst/>
          </a:prstGeom>
          <a:ln>
            <a:noFill/>
          </a:ln>
        </p:spPr>
      </p:pic>
      <p:pic>
        <p:nvPicPr>
          <p:cNvPr id="37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  <p:pic>
        <p:nvPicPr>
          <p:cNvPr id="37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  <p:sp>
        <p:nvSpPr>
          <p:cNvPr id="377" name="TextShape 1"/>
          <p:cNvSpPr txBox="1"/>
          <p:nvPr/>
        </p:nvSpPr>
        <p:spPr>
          <a:xfrm>
            <a:off x="558360" y="3579840"/>
            <a:ext cx="114458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Come work for Metronet!                                                           http://metronet.no/jobb</a:t>
            </a:r>
            <a:endParaRPr/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41760" y="2473200"/>
            <a:ext cx="2824920" cy="2933280"/>
          </a:xfrm>
          <a:prstGeom prst="rect">
            <a:avLst/>
          </a:prstGeom>
          <a:ln>
            <a:noFill/>
          </a:ln>
        </p:spPr>
      </p:pic>
      <p:pic>
        <p:nvPicPr>
          <p:cNvPr id="37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  <p:pic>
        <p:nvPicPr>
          <p:cNvPr id="38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340880" y="3198600"/>
            <a:ext cx="1407600" cy="1461240"/>
          </a:xfrm>
          <a:prstGeom prst="rect">
            <a:avLst/>
          </a:prstGeom>
          <a:ln>
            <a:noFill/>
          </a:ln>
        </p:spPr>
      </p:pic>
      <p:sp>
        <p:nvSpPr>
          <p:cNvPr id="381" name="TextShape 1"/>
          <p:cNvSpPr txBox="1"/>
          <p:nvPr/>
        </p:nvSpPr>
        <p:spPr>
          <a:xfrm>
            <a:off x="558360" y="3579840"/>
            <a:ext cx="26416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Thanks for listening</a:t>
            </a:r>
            <a:endParaRPr/>
          </a:p>
        </p:txBody>
      </p:sp>
      <p:sp>
        <p:nvSpPr>
          <p:cNvPr id="382" name="TextShape 2"/>
          <p:cNvSpPr txBox="1"/>
          <p:nvPr/>
        </p:nvSpPr>
        <p:spPr>
          <a:xfrm>
            <a:off x="6706080" y="4599720"/>
            <a:ext cx="247860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http://metronet.no/</a:t>
            </a:r>
            <a:endParaRPr/>
          </a:p>
        </p:txBody>
      </p:sp>
      <p:sp>
        <p:nvSpPr>
          <p:cNvPr id="383" name="TextShape 3"/>
          <p:cNvSpPr txBox="1"/>
          <p:nvPr/>
        </p:nvSpPr>
        <p:spPr>
          <a:xfrm>
            <a:off x="6706080" y="5163840"/>
            <a:ext cx="31874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http://arnsteinlarsen.no/</a:t>
            </a:r>
            <a:endParaRPr/>
          </a:p>
        </p:txBody>
      </p:sp>
      <p:sp>
        <p:nvSpPr>
          <p:cNvPr id="384" name="TextShape 4"/>
          <p:cNvSpPr txBox="1"/>
          <p:nvPr/>
        </p:nvSpPr>
        <p:spPr>
          <a:xfrm>
            <a:off x="6706080" y="5446080"/>
            <a:ext cx="22226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@arnsteinlarsen</a:t>
            </a:r>
            <a:endParaRPr/>
          </a:p>
        </p:txBody>
      </p:sp>
      <p:sp>
        <p:nvSpPr>
          <p:cNvPr id="385" name="TextShape 5"/>
          <p:cNvSpPr txBox="1"/>
          <p:nvPr/>
        </p:nvSpPr>
        <p:spPr>
          <a:xfrm>
            <a:off x="6706080" y="6010200"/>
            <a:ext cx="28306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http://ryanhellyer.net/</a:t>
            </a:r>
            <a:endParaRPr/>
          </a:p>
        </p:txBody>
      </p:sp>
      <p:sp>
        <p:nvSpPr>
          <p:cNvPr id="386" name="TextShape 6"/>
          <p:cNvSpPr txBox="1"/>
          <p:nvPr/>
        </p:nvSpPr>
        <p:spPr>
          <a:xfrm>
            <a:off x="6706080" y="6292080"/>
            <a:ext cx="273024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http://pixopoint.com/</a:t>
            </a:r>
            <a:endParaRPr/>
          </a:p>
        </p:txBody>
      </p:sp>
      <p:sp>
        <p:nvSpPr>
          <p:cNvPr id="387" name="TextShape 7"/>
          <p:cNvSpPr txBox="1"/>
          <p:nvPr/>
        </p:nvSpPr>
        <p:spPr>
          <a:xfrm>
            <a:off x="6706080" y="6574320"/>
            <a:ext cx="179892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@ryanhellyer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103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104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105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06" name="TextShape 5"/>
          <p:cNvSpPr txBox="1"/>
          <p:nvPr/>
        </p:nvSpPr>
        <p:spPr>
          <a:xfrm>
            <a:off x="460080" y="-156240"/>
            <a:ext cx="3070080" cy="1103760"/>
          </a:xfrm>
          <a:prstGeom prst="rect">
            <a:avLst/>
          </a:prstGeom>
        </p:spPr>
        <p:txBody>
          <a:bodyPr lIns="0" rIns="0" tIns="0" bIns="0"/>
          <a:p>
            <a:r>
              <a:rPr lang="en-NZ" sz="5400">
                <a:solidFill>
                  <a:srgbClr val="ffffff"/>
                </a:solidFill>
                <a:latin typeface="Georgia"/>
              </a:rPr>
              <a:t>Web team</a:t>
            </a:r>
            <a:endParaRPr/>
          </a:p>
        </p:txBody>
      </p:sp>
      <p:pic>
        <p:nvPicPr>
          <p:cNvPr id="10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11360" y="13489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752520" y="33710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17240" y="13489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750600" y="33710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759720" y="14065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2237040" y="538236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750600" y="53708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3743280" y="33710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5264640" y="33865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10"/>
          <a:stretch>
            <a:fillRect/>
          </a:stretch>
        </p:blipFill>
        <p:spPr>
          <a:xfrm>
            <a:off x="3735720" y="13489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11"/>
          <a:stretch>
            <a:fillRect/>
          </a:stretch>
        </p:blipFill>
        <p:spPr>
          <a:xfrm>
            <a:off x="2237040" y="33710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12"/>
          <a:stretch>
            <a:fillRect/>
          </a:stretch>
        </p:blipFill>
        <p:spPr>
          <a:xfrm>
            <a:off x="8265960" y="143280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13"/>
          <a:stretch>
            <a:fillRect/>
          </a:stretch>
        </p:blipFill>
        <p:spPr>
          <a:xfrm>
            <a:off x="8244720" y="337104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14"/>
          <a:stretch>
            <a:fillRect/>
          </a:stretch>
        </p:blipFill>
        <p:spPr>
          <a:xfrm>
            <a:off x="8244720" y="5321520"/>
            <a:ext cx="1085040" cy="161712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15"/>
          <a:stretch>
            <a:fillRect/>
          </a:stretch>
        </p:blipFill>
        <p:spPr>
          <a:xfrm>
            <a:off x="3735720" y="5353920"/>
            <a:ext cx="1158120" cy="164592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16"/>
          <a:stretch>
            <a:fillRect/>
          </a:stretch>
        </p:blipFill>
        <p:spPr>
          <a:xfrm>
            <a:off x="5269320" y="5360760"/>
            <a:ext cx="1050840" cy="160200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17"/>
          <a:stretch>
            <a:fillRect/>
          </a:stretch>
        </p:blipFill>
        <p:spPr>
          <a:xfrm>
            <a:off x="5264640" y="1348920"/>
            <a:ext cx="1085040" cy="1617120"/>
          </a:xfrm>
          <a:prstGeom prst="rect">
            <a:avLst/>
          </a:prstGeom>
          <a:ln>
            <a:noFill/>
          </a:ln>
        </p:spPr>
      </p:pic>
      <p:sp>
        <p:nvSpPr>
          <p:cNvPr id="124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126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127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128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29" name="TextShape 5"/>
          <p:cNvSpPr txBox="1"/>
          <p:nvPr/>
        </p:nvSpPr>
        <p:spPr>
          <a:xfrm>
            <a:off x="460080" y="-190800"/>
            <a:ext cx="926820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Why do we do Open Source?</a:t>
            </a:r>
            <a:endParaRPr/>
          </a:p>
        </p:txBody>
      </p:sp>
      <p:sp>
        <p:nvSpPr>
          <p:cNvPr id="130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31" name="TextShape 7"/>
          <p:cNvSpPr txBox="1"/>
          <p:nvPr/>
        </p:nvSpPr>
        <p:spPr>
          <a:xfrm>
            <a:off x="402480" y="226476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32" name="TextShape 8"/>
          <p:cNvSpPr txBox="1"/>
          <p:nvPr/>
        </p:nvSpPr>
        <p:spPr>
          <a:xfrm>
            <a:off x="662760" y="1838880"/>
            <a:ext cx="76816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Open Source is usually cheaper for the client.</a:t>
            </a:r>
            <a:endParaRPr/>
          </a:p>
        </p:txBody>
      </p:sp>
      <p:sp>
        <p:nvSpPr>
          <p:cNvPr id="133" name="TextShape 9"/>
          <p:cNvSpPr txBox="1"/>
          <p:nvPr/>
        </p:nvSpPr>
        <p:spPr>
          <a:xfrm>
            <a:off x="756720" y="261756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34" name="TextShape 10"/>
          <p:cNvSpPr txBox="1"/>
          <p:nvPr/>
        </p:nvSpPr>
        <p:spPr>
          <a:xfrm>
            <a:off x="1017360" y="2191680"/>
            <a:ext cx="41900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Same development cost.</a:t>
            </a:r>
            <a:endParaRPr/>
          </a:p>
        </p:txBody>
      </p:sp>
      <p:sp>
        <p:nvSpPr>
          <p:cNvPr id="135" name="TextShape 11"/>
          <p:cNvSpPr txBox="1"/>
          <p:nvPr/>
        </p:nvSpPr>
        <p:spPr>
          <a:xfrm>
            <a:off x="756720" y="297000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36" name="TextShape 12"/>
          <p:cNvSpPr txBox="1"/>
          <p:nvPr/>
        </p:nvSpPr>
        <p:spPr>
          <a:xfrm>
            <a:off x="1017360" y="2544120"/>
            <a:ext cx="80823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No license costs (More money for value added).</a:t>
            </a:r>
            <a:endParaRPr/>
          </a:p>
        </p:txBody>
      </p:sp>
      <p:sp>
        <p:nvSpPr>
          <p:cNvPr id="137" name="TextShape 13"/>
          <p:cNvSpPr txBox="1"/>
          <p:nvPr/>
        </p:nvSpPr>
        <p:spPr>
          <a:xfrm>
            <a:off x="402480" y="36752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38" name="TextShape 14"/>
          <p:cNvSpPr txBox="1"/>
          <p:nvPr/>
        </p:nvSpPr>
        <p:spPr>
          <a:xfrm>
            <a:off x="662760" y="3249720"/>
            <a:ext cx="109843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Open Source lets us utilize the work of awesome people like you.</a:t>
            </a:r>
            <a:endParaRPr/>
          </a:p>
        </p:txBody>
      </p:sp>
      <p:sp>
        <p:nvSpPr>
          <p:cNvPr id="139" name="TextShape 15"/>
          <p:cNvSpPr txBox="1"/>
          <p:nvPr/>
        </p:nvSpPr>
        <p:spPr>
          <a:xfrm>
            <a:off x="402480" y="43804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40" name="TextShape 16"/>
          <p:cNvSpPr txBox="1"/>
          <p:nvPr/>
        </p:nvSpPr>
        <p:spPr>
          <a:xfrm>
            <a:off x="662760" y="3954960"/>
            <a:ext cx="62445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The business opportunity is massive.</a:t>
            </a:r>
            <a:endParaRPr/>
          </a:p>
        </p:txBody>
      </p:sp>
      <p:sp>
        <p:nvSpPr>
          <p:cNvPr id="141" name="TextShape 17"/>
          <p:cNvSpPr txBox="1"/>
          <p:nvPr/>
        </p:nvSpPr>
        <p:spPr>
          <a:xfrm>
            <a:off x="756720" y="47332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42" name="TextShape 18"/>
          <p:cNvSpPr txBox="1"/>
          <p:nvPr/>
        </p:nvSpPr>
        <p:spPr>
          <a:xfrm>
            <a:off x="1017360" y="4307400"/>
            <a:ext cx="76420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Few competitors specialized in Open Source.</a:t>
            </a:r>
            <a:endParaRPr/>
          </a:p>
        </p:txBody>
      </p:sp>
      <p:sp>
        <p:nvSpPr>
          <p:cNvPr id="143" name="TextShape 19"/>
          <p:cNvSpPr txBox="1"/>
          <p:nvPr/>
        </p:nvSpPr>
        <p:spPr>
          <a:xfrm>
            <a:off x="756720" y="508572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44" name="TextShape 20"/>
          <p:cNvSpPr txBox="1"/>
          <p:nvPr/>
        </p:nvSpPr>
        <p:spPr>
          <a:xfrm>
            <a:off x="1017360" y="4660200"/>
            <a:ext cx="111412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Often several competitors offering the same licensed solution and </a:t>
            </a:r>
            <a:endParaRPr/>
          </a:p>
        </p:txBody>
      </p:sp>
      <p:sp>
        <p:nvSpPr>
          <p:cNvPr id="145" name="TextShape 21"/>
          <p:cNvSpPr txBox="1"/>
          <p:nvPr/>
        </p:nvSpPr>
        <p:spPr>
          <a:xfrm>
            <a:off x="1017360" y="5012640"/>
            <a:ext cx="38091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fighting over the client.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147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149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50" name="TextShape 5"/>
          <p:cNvSpPr txBox="1"/>
          <p:nvPr/>
        </p:nvSpPr>
        <p:spPr>
          <a:xfrm>
            <a:off x="460080" y="-190800"/>
            <a:ext cx="606168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WordPress in Oslo</a:t>
            </a:r>
            <a:endParaRPr/>
          </a:p>
        </p:txBody>
      </p:sp>
      <p:pic>
        <p:nvPicPr>
          <p:cNvPr id="1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3120" y="4515480"/>
            <a:ext cx="3441600" cy="249120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09640" y="1292760"/>
            <a:ext cx="3400920" cy="263484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754880" y="4458600"/>
            <a:ext cx="4861800" cy="2621520"/>
          </a:xfrm>
          <a:prstGeom prst="rect">
            <a:avLst/>
          </a:prstGeom>
          <a:ln>
            <a:noFill/>
          </a:ln>
        </p:spPr>
      </p:pic>
      <p:sp>
        <p:nvSpPr>
          <p:cNvPr id="154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55" name="TextShape 7"/>
          <p:cNvSpPr txBox="1"/>
          <p:nvPr/>
        </p:nvSpPr>
        <p:spPr>
          <a:xfrm>
            <a:off x="771840" y="1261440"/>
            <a:ext cx="545832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000">
                <a:solidFill>
                  <a:srgbClr val="000000"/>
                </a:solidFill>
                <a:latin typeface="Arial"/>
              </a:rPr>
              <a:t>WordCamp Oslo 2013 </a:t>
            </a:r>
            <a:endParaRPr/>
          </a:p>
        </p:txBody>
      </p:sp>
      <p:sp>
        <p:nvSpPr>
          <p:cNvPr id="156" name="TextShape 8"/>
          <p:cNvSpPr txBox="1"/>
          <p:nvPr/>
        </p:nvSpPr>
        <p:spPr>
          <a:xfrm>
            <a:off x="1187280" y="1731960"/>
            <a:ext cx="476928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(probably in January)</a:t>
            </a:r>
            <a:endParaRPr/>
          </a:p>
        </p:txBody>
      </p:sp>
      <p:sp>
        <p:nvSpPr>
          <p:cNvPr id="157" name="TextShape 9"/>
          <p:cNvSpPr txBox="1"/>
          <p:nvPr/>
        </p:nvSpPr>
        <p:spPr>
          <a:xfrm>
            <a:off x="771840" y="2671920"/>
            <a:ext cx="627948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●</a:t>
            </a:r>
            <a:r>
              <a:rPr lang="en-NZ" sz="4000">
                <a:solidFill>
                  <a:srgbClr val="000000"/>
                </a:solidFill>
                <a:latin typeface="Arial"/>
              </a:rPr>
              <a:t>WordPress meetups each </a:t>
            </a:r>
            <a:endParaRPr/>
          </a:p>
        </p:txBody>
      </p:sp>
      <p:sp>
        <p:nvSpPr>
          <p:cNvPr id="158" name="TextShape 10"/>
          <p:cNvSpPr txBox="1"/>
          <p:nvPr/>
        </p:nvSpPr>
        <p:spPr>
          <a:xfrm>
            <a:off x="1187280" y="3142440"/>
            <a:ext cx="1410480" cy="817560"/>
          </a:xfrm>
          <a:prstGeom prst="rect">
            <a:avLst/>
          </a:prstGeom>
        </p:spPr>
        <p:txBody>
          <a:bodyPr lIns="0" rIns="0" tIns="0" bIns="0"/>
          <a:p>
            <a:r>
              <a:rPr lang="en-NZ" sz="4000">
                <a:solidFill>
                  <a:srgbClr val="000000"/>
                </a:solidFill>
                <a:latin typeface="Arial"/>
              </a:rPr>
              <a:t>month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2300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160" name="Line 2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161" name="TextShape 3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162" name="TextShape 4"/>
          <p:cNvSpPr txBox="1"/>
          <p:nvPr/>
        </p:nvSpPr>
        <p:spPr>
          <a:xfrm>
            <a:off x="42300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63" name="TextShape 5"/>
          <p:cNvSpPr txBox="1"/>
          <p:nvPr/>
        </p:nvSpPr>
        <p:spPr>
          <a:xfrm>
            <a:off x="460080" y="-146160"/>
            <a:ext cx="10068120" cy="1103760"/>
          </a:xfrm>
          <a:prstGeom prst="rect">
            <a:avLst/>
          </a:prstGeom>
        </p:spPr>
        <p:txBody>
          <a:bodyPr lIns="0" rIns="0" tIns="0" bIns="0"/>
          <a:p>
            <a:r>
              <a:rPr lang="en-NZ" sz="5400">
                <a:solidFill>
                  <a:srgbClr val="ffffff"/>
                </a:solidFill>
                <a:latin typeface="Georgia"/>
              </a:rPr>
              <a:t>Why the community is important</a:t>
            </a:r>
            <a:endParaRPr/>
          </a:p>
        </p:txBody>
      </p:sp>
      <p:sp>
        <p:nvSpPr>
          <p:cNvPr id="164" name="TextShape 6"/>
          <p:cNvSpPr txBox="1"/>
          <p:nvPr/>
        </p:nvSpPr>
        <p:spPr>
          <a:xfrm>
            <a:off x="460080" y="543240"/>
            <a:ext cx="1791360" cy="1103760"/>
          </a:xfrm>
          <a:prstGeom prst="rect">
            <a:avLst/>
          </a:prstGeom>
        </p:spPr>
        <p:txBody>
          <a:bodyPr lIns="0" rIns="0" tIns="0" bIns="0"/>
          <a:p>
            <a:r>
              <a:rPr lang="en-NZ" sz="5400">
                <a:solidFill>
                  <a:srgbClr val="ffffff"/>
                </a:solidFill>
                <a:latin typeface="Georgia"/>
              </a:rPr>
              <a:t>to us?</a:t>
            </a:r>
            <a:endParaRPr/>
          </a:p>
        </p:txBody>
      </p:sp>
      <p:sp>
        <p:nvSpPr>
          <p:cNvPr id="165" name="TextShape 7"/>
          <p:cNvSpPr txBox="1"/>
          <p:nvPr/>
        </p:nvSpPr>
        <p:spPr>
          <a:xfrm>
            <a:off x="554040" y="24728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66" name="TextShape 8"/>
          <p:cNvSpPr txBox="1"/>
          <p:nvPr/>
        </p:nvSpPr>
        <p:spPr>
          <a:xfrm>
            <a:off x="814320" y="2046960"/>
            <a:ext cx="1143828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More people talking WordPress to businesses paves the ground for </a:t>
            </a:r>
            <a:endParaRPr/>
          </a:p>
        </p:txBody>
      </p:sp>
      <p:sp>
        <p:nvSpPr>
          <p:cNvPr id="167" name="TextShape 9"/>
          <p:cNvSpPr txBox="1"/>
          <p:nvPr/>
        </p:nvSpPr>
        <p:spPr>
          <a:xfrm>
            <a:off x="814320" y="2400120"/>
            <a:ext cx="70765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higher market penetration for WordPress. </a:t>
            </a:r>
            <a:endParaRPr/>
          </a:p>
        </p:txBody>
      </p:sp>
      <p:sp>
        <p:nvSpPr>
          <p:cNvPr id="168" name="TextShape 10"/>
          <p:cNvSpPr txBox="1"/>
          <p:nvPr/>
        </p:nvSpPr>
        <p:spPr>
          <a:xfrm>
            <a:off x="460080" y="3059280"/>
            <a:ext cx="105840" cy="42696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69" name="TextShape 11"/>
          <p:cNvSpPr txBox="1"/>
          <p:nvPr/>
        </p:nvSpPr>
        <p:spPr>
          <a:xfrm>
            <a:off x="554040" y="35308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70" name="TextShape 12"/>
          <p:cNvSpPr txBox="1"/>
          <p:nvPr/>
        </p:nvSpPr>
        <p:spPr>
          <a:xfrm>
            <a:off x="814320" y="3105000"/>
            <a:ext cx="81435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The community is a great army of ambassadors.</a:t>
            </a:r>
            <a:endParaRPr/>
          </a:p>
        </p:txBody>
      </p:sp>
      <p:sp>
        <p:nvSpPr>
          <p:cNvPr id="171" name="TextShape 13"/>
          <p:cNvSpPr txBox="1"/>
          <p:nvPr/>
        </p:nvSpPr>
        <p:spPr>
          <a:xfrm>
            <a:off x="460080" y="3767760"/>
            <a:ext cx="113400" cy="456120"/>
          </a:xfrm>
          <a:prstGeom prst="rect">
            <a:avLst/>
          </a:prstGeom>
        </p:spPr>
        <p:txBody>
          <a:bodyPr lIns="0" rIns="0" tIns="0" bIns="0"/>
          <a:p>
            <a:r>
              <a:rPr b="1" lang="en-NZ" sz="3200">
                <a:solidFill>
                  <a:srgbClr val="676767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72" name="TextShape 14"/>
          <p:cNvSpPr txBox="1"/>
          <p:nvPr/>
        </p:nvSpPr>
        <p:spPr>
          <a:xfrm>
            <a:off x="554040" y="425952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73" name="TextShape 15"/>
          <p:cNvSpPr txBox="1"/>
          <p:nvPr/>
        </p:nvSpPr>
        <p:spPr>
          <a:xfrm>
            <a:off x="814320" y="3834000"/>
            <a:ext cx="42649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We can only do so much.</a:t>
            </a:r>
            <a:endParaRPr/>
          </a:p>
        </p:txBody>
      </p:sp>
      <p:sp>
        <p:nvSpPr>
          <p:cNvPr id="174" name="TextShape 16"/>
          <p:cNvSpPr txBox="1"/>
          <p:nvPr/>
        </p:nvSpPr>
        <p:spPr>
          <a:xfrm>
            <a:off x="908280" y="461196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75" name="TextShape 17"/>
          <p:cNvSpPr txBox="1"/>
          <p:nvPr/>
        </p:nvSpPr>
        <p:spPr>
          <a:xfrm>
            <a:off x="1168560" y="4186440"/>
            <a:ext cx="110343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We hand of projects to other companies when we feel we are not </a:t>
            </a:r>
            <a:endParaRPr/>
          </a:p>
        </p:txBody>
      </p:sp>
      <p:sp>
        <p:nvSpPr>
          <p:cNvPr id="176" name="TextShape 18"/>
          <p:cNvSpPr txBox="1"/>
          <p:nvPr/>
        </p:nvSpPr>
        <p:spPr>
          <a:xfrm>
            <a:off x="1168560" y="4539240"/>
            <a:ext cx="272880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the right vendor.</a:t>
            </a:r>
            <a:endParaRPr/>
          </a:p>
        </p:txBody>
      </p:sp>
      <p:sp>
        <p:nvSpPr>
          <p:cNvPr id="177" name="TextShape 19"/>
          <p:cNvSpPr txBox="1"/>
          <p:nvPr/>
        </p:nvSpPr>
        <p:spPr>
          <a:xfrm>
            <a:off x="554040" y="567000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78" name="TextShape 20"/>
          <p:cNvSpPr txBox="1"/>
          <p:nvPr/>
        </p:nvSpPr>
        <p:spPr>
          <a:xfrm>
            <a:off x="814320" y="5244120"/>
            <a:ext cx="57326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The community is smarter than us</a:t>
            </a:r>
            <a:endParaRPr/>
          </a:p>
        </p:txBody>
      </p:sp>
      <p:sp>
        <p:nvSpPr>
          <p:cNvPr id="179" name="TextShape 21"/>
          <p:cNvSpPr txBox="1"/>
          <p:nvPr/>
        </p:nvSpPr>
        <p:spPr>
          <a:xfrm>
            <a:off x="908280" y="60224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80" name="TextShape 22"/>
          <p:cNvSpPr txBox="1"/>
          <p:nvPr/>
        </p:nvSpPr>
        <p:spPr>
          <a:xfrm>
            <a:off x="1168560" y="5596920"/>
            <a:ext cx="63788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We stand on the shoulders of giants...</a:t>
            </a:r>
            <a:endParaRPr/>
          </a:p>
        </p:txBody>
      </p:sp>
      <p:sp>
        <p:nvSpPr>
          <p:cNvPr id="181" name="TextShape 23"/>
          <p:cNvSpPr txBox="1"/>
          <p:nvPr/>
        </p:nvSpPr>
        <p:spPr>
          <a:xfrm>
            <a:off x="554040" y="67276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82" name="TextShape 24"/>
          <p:cNvSpPr txBox="1"/>
          <p:nvPr/>
        </p:nvSpPr>
        <p:spPr>
          <a:xfrm>
            <a:off x="814320" y="6302160"/>
            <a:ext cx="1158480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Visibility in the community makes it easier to attract both clients and  </a:t>
            </a:r>
            <a:endParaRPr/>
          </a:p>
        </p:txBody>
      </p:sp>
      <p:sp>
        <p:nvSpPr>
          <p:cNvPr id="183" name="TextShape 25"/>
          <p:cNvSpPr txBox="1"/>
          <p:nvPr/>
        </p:nvSpPr>
        <p:spPr>
          <a:xfrm>
            <a:off x="814320" y="6654600"/>
            <a:ext cx="103716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talent.</a:t>
            </a:r>
            <a:endParaRPr/>
          </a:p>
        </p:txBody>
      </p:sp>
      <p:sp>
        <p:nvSpPr>
          <p:cNvPr id="184" name="TextShape 26"/>
          <p:cNvSpPr txBox="1"/>
          <p:nvPr/>
        </p:nvSpPr>
        <p:spPr>
          <a:xfrm>
            <a:off x="42300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ine 1"/>
          <p:cNvSpPr/>
          <p:nvPr/>
        </p:nvSpPr>
        <p:spPr>
          <a:xfrm>
            <a:off x="248040" y="7356240"/>
            <a:ext cx="9594360" cy="1800"/>
          </a:xfrm>
          <a:prstGeom prst="line">
            <a:avLst/>
          </a:prstGeom>
          <a:ln w="12600">
            <a:solidFill>
              <a:srgbClr val="9a9a9a"/>
            </a:solidFill>
            <a:round/>
          </a:ln>
        </p:spPr>
      </p:sp>
      <p:sp>
        <p:nvSpPr>
          <p:cNvPr id="186" name="TextShape 2"/>
          <p:cNvSpPr txBox="1"/>
          <p:nvPr/>
        </p:nvSpPr>
        <p:spPr>
          <a:xfrm>
            <a:off x="4808880" y="7310160"/>
            <a:ext cx="604080" cy="24516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Metronet</a:t>
            </a:r>
            <a:endParaRPr/>
          </a:p>
        </p:txBody>
      </p:sp>
      <p:sp>
        <p:nvSpPr>
          <p:cNvPr id="187" name="TextShape 3"/>
          <p:cNvSpPr txBox="1"/>
          <p:nvPr/>
        </p:nvSpPr>
        <p:spPr>
          <a:xfrm>
            <a:off x="440640" y="7421760"/>
            <a:ext cx="60120" cy="172440"/>
          </a:xfrm>
          <a:prstGeom prst="rect">
            <a:avLst/>
          </a:prstGeom>
        </p:spPr>
        <p:txBody>
          <a:bodyPr lIns="0" rIns="0" tIns="0" bIns="0"/>
          <a:p>
            <a:r>
              <a:rPr lang="en-NZ" sz="1200">
                <a:solidFill>
                  <a:srgbClr val="676767"/>
                </a:solidFill>
                <a:latin typeface="Arial"/>
              </a:rPr>
              <a:t>*</a:t>
            </a:r>
            <a:endParaRPr/>
          </a:p>
        </p:txBody>
      </p:sp>
      <p:sp>
        <p:nvSpPr>
          <p:cNvPr id="188" name="TextShape 4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89" name="TextShape 5"/>
          <p:cNvSpPr txBox="1"/>
          <p:nvPr/>
        </p:nvSpPr>
        <p:spPr>
          <a:xfrm>
            <a:off x="460080" y="-190800"/>
            <a:ext cx="11205000" cy="1185480"/>
          </a:xfrm>
          <a:prstGeom prst="rect">
            <a:avLst/>
          </a:prstGeom>
        </p:spPr>
        <p:txBody>
          <a:bodyPr lIns="0" rIns="0" tIns="0" bIns="0"/>
          <a:p>
            <a:r>
              <a:rPr lang="en-NZ" sz="5800">
                <a:solidFill>
                  <a:srgbClr val="ffffff"/>
                </a:solidFill>
                <a:latin typeface="Georgia"/>
              </a:rPr>
              <a:t>So how does this relate to plugins?</a:t>
            </a:r>
            <a:endParaRPr/>
          </a:p>
        </p:txBody>
      </p:sp>
      <p:sp>
        <p:nvSpPr>
          <p:cNvPr id="190" name="TextShape 6"/>
          <p:cNvSpPr txBox="1"/>
          <p:nvPr/>
        </p:nvSpPr>
        <p:spPr>
          <a:xfrm>
            <a:off x="420480" y="7425000"/>
            <a:ext cx="5112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191" name="TextShape 7"/>
          <p:cNvSpPr txBox="1"/>
          <p:nvPr/>
        </p:nvSpPr>
        <p:spPr>
          <a:xfrm>
            <a:off x="402480" y="226476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92" name="TextShape 8"/>
          <p:cNvSpPr txBox="1"/>
          <p:nvPr/>
        </p:nvSpPr>
        <p:spPr>
          <a:xfrm>
            <a:off x="662760" y="1838880"/>
            <a:ext cx="108943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If it is useful for us and our clients it is likely it could be useful for </a:t>
            </a:r>
            <a:endParaRPr/>
          </a:p>
        </p:txBody>
      </p:sp>
      <p:sp>
        <p:nvSpPr>
          <p:cNvPr id="193" name="TextShape 9"/>
          <p:cNvSpPr txBox="1"/>
          <p:nvPr/>
        </p:nvSpPr>
        <p:spPr>
          <a:xfrm>
            <a:off x="662760" y="2191680"/>
            <a:ext cx="29419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other developers.</a:t>
            </a:r>
            <a:endParaRPr/>
          </a:p>
        </p:txBody>
      </p:sp>
      <p:sp>
        <p:nvSpPr>
          <p:cNvPr id="194" name="TextShape 10"/>
          <p:cNvSpPr txBox="1"/>
          <p:nvPr/>
        </p:nvSpPr>
        <p:spPr>
          <a:xfrm>
            <a:off x="402480" y="332280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95" name="TextShape 11"/>
          <p:cNvSpPr txBox="1"/>
          <p:nvPr/>
        </p:nvSpPr>
        <p:spPr>
          <a:xfrm>
            <a:off x="662760" y="2896920"/>
            <a:ext cx="105728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Releasing plugins is our way of paying back to the community. </a:t>
            </a:r>
            <a:endParaRPr/>
          </a:p>
        </p:txBody>
      </p:sp>
      <p:sp>
        <p:nvSpPr>
          <p:cNvPr id="196" name="TextShape 12"/>
          <p:cNvSpPr txBox="1"/>
          <p:nvPr/>
        </p:nvSpPr>
        <p:spPr>
          <a:xfrm>
            <a:off x="402480" y="402804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197" name="TextShape 13"/>
          <p:cNvSpPr txBox="1"/>
          <p:nvPr/>
        </p:nvSpPr>
        <p:spPr>
          <a:xfrm>
            <a:off x="662760" y="3602520"/>
            <a:ext cx="835992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Some clients also requests us to release plugins. </a:t>
            </a:r>
            <a:endParaRPr/>
          </a:p>
        </p:txBody>
      </p:sp>
      <p:sp>
        <p:nvSpPr>
          <p:cNvPr id="198" name="TextShape 14"/>
          <p:cNvSpPr txBox="1"/>
          <p:nvPr/>
        </p:nvSpPr>
        <p:spPr>
          <a:xfrm>
            <a:off x="756720" y="438048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○</a:t>
            </a:r>
            <a:endParaRPr/>
          </a:p>
        </p:txBody>
      </p:sp>
      <p:sp>
        <p:nvSpPr>
          <p:cNvPr id="199" name="TextShape 15"/>
          <p:cNvSpPr txBox="1"/>
          <p:nvPr/>
        </p:nvSpPr>
        <p:spPr>
          <a:xfrm>
            <a:off x="1017360" y="3954960"/>
            <a:ext cx="1095840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Norwegian Government has paid for the development of three of </a:t>
            </a:r>
            <a:endParaRPr/>
          </a:p>
        </p:txBody>
      </p:sp>
      <p:sp>
        <p:nvSpPr>
          <p:cNvPr id="200" name="TextShape 16"/>
          <p:cNvSpPr txBox="1"/>
          <p:nvPr/>
        </p:nvSpPr>
        <p:spPr>
          <a:xfrm>
            <a:off x="1017360" y="4307400"/>
            <a:ext cx="20750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our plugins. </a:t>
            </a:r>
            <a:endParaRPr/>
          </a:p>
        </p:txBody>
      </p:sp>
      <p:sp>
        <p:nvSpPr>
          <p:cNvPr id="201" name="TextShape 17"/>
          <p:cNvSpPr txBox="1"/>
          <p:nvPr/>
        </p:nvSpPr>
        <p:spPr>
          <a:xfrm>
            <a:off x="402480" y="5438520"/>
            <a:ext cx="109080" cy="200160"/>
          </a:xfrm>
          <a:prstGeom prst="rect">
            <a:avLst/>
          </a:prstGeom>
        </p:spPr>
        <p:txBody>
          <a:bodyPr lIns="0" rIns="0" tIns="0" bIns="0"/>
          <a:p>
            <a:r>
              <a:rPr lang="en-NZ" sz="1400">
                <a:solidFill>
                  <a:srgbClr val="000000"/>
                </a:solidFill>
                <a:latin typeface="Arial"/>
              </a:rPr>
              <a:t>●</a:t>
            </a:r>
            <a:endParaRPr/>
          </a:p>
        </p:txBody>
      </p:sp>
      <p:sp>
        <p:nvSpPr>
          <p:cNvPr id="202" name="TextShape 18"/>
          <p:cNvSpPr txBox="1"/>
          <p:nvPr/>
        </p:nvSpPr>
        <p:spPr>
          <a:xfrm>
            <a:off x="662760" y="5012640"/>
            <a:ext cx="2094840" cy="613080"/>
          </a:xfrm>
          <a:prstGeom prst="rect">
            <a:avLst/>
          </a:prstGeom>
        </p:spPr>
        <p:txBody>
          <a:bodyPr lIns="0" rIns="0" tIns="0" bIns="0"/>
          <a:p>
            <a:r>
              <a:rPr lang="en-NZ" sz="3000">
                <a:solidFill>
                  <a:srgbClr val="000000"/>
                </a:solidFill>
                <a:latin typeface="Arial"/>
              </a:rPr>
              <a:t>Good karma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58360" y="3579840"/>
            <a:ext cx="2065680" cy="490680"/>
          </a:xfrm>
          <a:prstGeom prst="rect">
            <a:avLst/>
          </a:prstGeom>
        </p:spPr>
        <p:txBody>
          <a:bodyPr lIns="0" rIns="0" tIns="0" bIns="0"/>
          <a:p>
            <a:r>
              <a:rPr lang="en-NZ" sz="2400">
                <a:solidFill>
                  <a:srgbClr val="00ff00"/>
                </a:solidFill>
                <a:latin typeface="Arial"/>
              </a:rPr>
              <a:t>Ryan Hellyer...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