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9753600" cx="130048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>
                <a:solidFill>
                  <a:srgbClr val="333333"/>
                </a:solidFill>
              </a:rPr>
              <a:t>But handling load most important</a:t>
            </a:r>
            <a:br>
              <a:rPr lang="en-US" sz="1000">
                <a:solidFill>
                  <a:srgbClr val="333333"/>
                </a:solidFill>
              </a:rPr>
            </a:br>
            <a:r>
              <a:rPr lang="en-US" sz="1000">
                <a:solidFill>
                  <a:srgbClr val="333333"/>
                </a:solidFill>
              </a:rPr>
              <a:t>Extra load = slower speed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41300" lvl="0" marL="393700">
              <a:spcBef>
                <a:spcPts val="9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Less pages = easier to cache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Discuss WP cache API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rgbClr val="333333"/>
                </a:solidFill>
              </a:rPr>
              <a:t>Managed hosts</a:t>
            </a:r>
          </a:p>
          <a:p>
            <a:pPr>
              <a:spcBef>
                <a:spcPts val="0"/>
              </a:spcBef>
              <a:buNone/>
            </a:pPr>
            <a:r>
              <a:rPr lang="en-US" sz="1000">
                <a:solidFill>
                  <a:srgbClr val="333333"/>
                </a:solidFill>
              </a:rPr>
              <a:t>Static caching</a:t>
            </a:r>
            <a:br>
              <a:rPr lang="en-US" sz="1000">
                <a:solidFill>
                  <a:srgbClr val="333333"/>
                </a:solidFill>
              </a:rPr>
            </a:br>
            <a:r>
              <a:rPr lang="en-US" sz="1000">
                <a:solidFill>
                  <a:srgbClr val="333333"/>
                </a:solidFill>
              </a:rPr>
              <a:t>Needs more knowledge than most people realise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Multilingual plugins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1 = APC out of RAM</a:t>
            </a:r>
            <a:br>
              <a:rPr lang="en-US"/>
            </a:br>
            <a:r>
              <a:rPr lang="en-US"/>
              <a:t>2 = Halved RAM. Added https. Used Nginx static cache and Redis.</a:t>
            </a:r>
            <a:br>
              <a:rPr lang="en-US"/>
            </a:br>
            <a:br>
              <a:rPr lang="en-US"/>
            </a:br>
            <a:r>
              <a:rPr lang="en-US"/>
              <a:t>Swedish company.</a:t>
            </a:r>
            <a:br>
              <a:rPr lang="en-US"/>
            </a:br>
            <a:r>
              <a:rPr lang="en-US"/>
              <a:t>Outages due to stupidity.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rgbClr val="333333"/>
                </a:solidFill>
              </a:rPr>
              <a:t>1 TB data transfer/month = 10 million page views/month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solidFill>
                  <a:srgbClr val="333333"/>
                </a:solidFill>
              </a:rPr>
              <a:t>$10/mnth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rgbClr val="333333"/>
                </a:solidFill>
              </a:rPr>
              <a:t>-&gt;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solidFill>
                  <a:srgbClr val="333333"/>
                </a:solidFill>
              </a:rPr>
              <a:t>Managed VPS - no caching - seemed fine</a:t>
            </a:r>
            <a:br>
              <a:rPr lang="en-US" sz="1000">
                <a:solidFill>
                  <a:srgbClr val="333333"/>
                </a:solidFill>
              </a:rPr>
            </a:br>
            <a:br>
              <a:rPr lang="en-US" sz="1000">
                <a:solidFill>
                  <a:srgbClr val="333333"/>
                </a:solidFill>
              </a:rPr>
            </a:b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Realised lack of caching was a problem</a:t>
            </a:r>
            <a:br>
              <a:rPr lang="en-US" sz="1400">
                <a:solidFill>
                  <a:schemeClr val="dk1"/>
                </a:solidFill>
              </a:rPr>
            </a:br>
            <a:r>
              <a:rPr lang="en-US" sz="1400">
                <a:solidFill>
                  <a:schemeClr val="dk1"/>
                </a:solidFill>
              </a:rPr>
              <a:t>~5 page views/sec via ApacheBench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3251200" y="4443306"/>
            <a:ext cx="8778300" cy="26943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3251200" y="7115835"/>
            <a:ext cx="8778300" cy="1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0" marL="0" marR="0" rtl="0" algn="l">
              <a:spcBef>
                <a:spcPts val="900"/>
              </a:spcBef>
              <a:buClr>
                <a:schemeClr val="accent1"/>
              </a:buClr>
              <a:buFont typeface="Noto Symbol"/>
              <a:buNone/>
              <a:defRPr/>
            </a:lvl1pPr>
            <a:lvl2pPr indent="0" marL="647700" marR="0" rtl="0" algn="ctr"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/>
            </a:lvl2pPr>
            <a:lvl3pPr indent="0" marL="1295400" marR="0" rtl="0" algn="ctr">
              <a:spcBef>
                <a:spcPts val="500"/>
              </a:spcBef>
              <a:buClr>
                <a:srgbClr val="7EB41E"/>
              </a:buClr>
              <a:buFont typeface="Noto Symbol"/>
              <a:buNone/>
              <a:defRPr/>
            </a:lvl3pPr>
            <a:lvl4pPr indent="0" marL="1955800" marR="0" rtl="0" algn="ctr">
              <a:spcBef>
                <a:spcPts val="500"/>
              </a:spcBef>
              <a:buClr>
                <a:srgbClr val="D9EEB4"/>
              </a:buClr>
              <a:buFont typeface="Noto Symbol"/>
              <a:buNone/>
              <a:defRPr/>
            </a:lvl4pPr>
            <a:lvl5pPr indent="0" marL="2603500" marR="0" rtl="0" algn="ctr">
              <a:spcBef>
                <a:spcPts val="500"/>
              </a:spcBef>
              <a:buClr>
                <a:srgbClr val="D0DCF2"/>
              </a:buClr>
              <a:buFont typeface="Noto Symbol"/>
              <a:buNone/>
              <a:defRPr/>
            </a:lvl5pPr>
            <a:lvl6pPr indent="0" marL="3251200" marR="0" rtl="0" algn="ctr">
              <a:spcBef>
                <a:spcPts val="500"/>
              </a:spcBef>
              <a:buClr>
                <a:schemeClr val="accent1"/>
              </a:buClr>
              <a:buFont typeface="Cantarell"/>
              <a:buNone/>
              <a:defRPr/>
            </a:lvl6pPr>
            <a:lvl7pPr indent="0" marL="3898900" marR="0" rtl="0" algn="ctr">
              <a:spcBef>
                <a:spcPts val="400"/>
              </a:spcBef>
              <a:buClr>
                <a:srgbClr val="D9EEB4"/>
              </a:buClr>
              <a:buFont typeface="Noto Symbol"/>
              <a:buNone/>
              <a:defRPr/>
            </a:lvl7pPr>
            <a:lvl8pPr indent="0" marL="4546600" marR="0" rtl="0" algn="ctr">
              <a:spcBef>
                <a:spcPts val="400"/>
              </a:spcBef>
              <a:buClr>
                <a:schemeClr val="accent2"/>
              </a:buClr>
              <a:buFont typeface="Cantarell"/>
              <a:buNone/>
              <a:defRPr/>
            </a:lvl8pPr>
            <a:lvl9pPr indent="0" marL="5207000" marR="0" rtl="0" algn="ctr">
              <a:spcBef>
                <a:spcPts val="400"/>
              </a:spcBef>
              <a:buClr>
                <a:srgbClr val="7EB41E"/>
              </a:buClr>
              <a:buFont typeface="Cantarell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 rot="5400000">
            <a:off x="11043100" y="1669810"/>
            <a:ext cx="3251099" cy="5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 rot="5400000">
            <a:off x="10065360" y="5947253"/>
            <a:ext cx="5201999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/>
          <p:nvPr/>
        </p:nvSpPr>
        <p:spPr>
          <a:xfrm>
            <a:off x="541866" y="0"/>
            <a:ext cx="867000" cy="9753599"/>
          </a:xfrm>
          <a:prstGeom prst="rect">
            <a:avLst/>
          </a:prstGeom>
          <a:solidFill>
            <a:srgbClr val="D9EEB4">
              <a:alpha val="53725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393011" y="0"/>
            <a:ext cx="148800" cy="9753599"/>
          </a:xfrm>
          <a:prstGeom prst="rect">
            <a:avLst/>
          </a:prstGeom>
          <a:solidFill>
            <a:srgbClr val="E8F4D2">
              <a:alpha val="35686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1408853" y="0"/>
            <a:ext cx="258599" cy="9753599"/>
          </a:xfrm>
          <a:prstGeom prst="rect">
            <a:avLst/>
          </a:prstGeom>
          <a:solidFill>
            <a:srgbClr val="E8F4D2">
              <a:alpha val="69803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1623210" y="0"/>
            <a:ext cx="327600" cy="9753599"/>
          </a:xfrm>
          <a:prstGeom prst="rect">
            <a:avLst/>
          </a:prstGeom>
          <a:solidFill>
            <a:srgbClr val="F4FAEA">
              <a:alpha val="70980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151244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>
                <a:alpha val="7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" name="Shape 26"/>
          <p:cNvCxnSpPr/>
          <p:nvPr/>
        </p:nvCxnSpPr>
        <p:spPr>
          <a:xfrm>
            <a:off x="1300479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F4FAEA">
                <a:alpha val="82745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" name="Shape 27"/>
          <p:cNvCxnSpPr/>
          <p:nvPr/>
        </p:nvCxnSpPr>
        <p:spPr>
          <a:xfrm>
            <a:off x="1214737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" name="Shape 28"/>
          <p:cNvCxnSpPr/>
          <p:nvPr/>
        </p:nvCxnSpPr>
        <p:spPr>
          <a:xfrm>
            <a:off x="2455665" y="0"/>
            <a:ext cx="0" cy="9753599"/>
          </a:xfrm>
          <a:prstGeom prst="straightConnector1">
            <a:avLst/>
          </a:prstGeom>
          <a:noFill/>
          <a:ln cap="flat" w="28575">
            <a:solidFill>
              <a:srgbClr val="D9EEB4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" name="Shape 29"/>
          <p:cNvCxnSpPr/>
          <p:nvPr/>
        </p:nvCxnSpPr>
        <p:spPr>
          <a:xfrm>
            <a:off x="1517226" y="0"/>
            <a:ext cx="0" cy="9753599"/>
          </a:xfrm>
          <a:prstGeom prst="straightConnector1">
            <a:avLst/>
          </a:prstGeom>
          <a:noFill/>
          <a:ln cap="flat" w="9525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12961928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/>
          <p:nvPr/>
        </p:nvSpPr>
        <p:spPr>
          <a:xfrm>
            <a:off x="1733973" y="0"/>
            <a:ext cx="108300" cy="9753599"/>
          </a:xfrm>
          <a:prstGeom prst="rect">
            <a:avLst/>
          </a:prstGeom>
          <a:solidFill>
            <a:srgbClr val="D9EEB4">
              <a:alpha val="50980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866986" y="4876800"/>
            <a:ext cx="1842299" cy="18422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62587" y="6921603"/>
            <a:ext cx="912300" cy="91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551758" y="7823121"/>
            <a:ext cx="194999" cy="194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2366873" y="8232038"/>
            <a:ext cx="389999" cy="389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2709333" y="6394026"/>
            <a:ext cx="520199" cy="5201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1885218" y="7009709"/>
            <a:ext cx="867000" cy="73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2494776" y="431289"/>
            <a:ext cx="6931499" cy="106205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 rot="5400000">
            <a:off x="6459492" y="3359697"/>
            <a:ext cx="8322300" cy="23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 rot="5400000">
            <a:off x="769883" y="271046"/>
            <a:ext cx="8322300" cy="8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50239" y="390596"/>
            <a:ext cx="11704200" cy="1625699"/>
          </a:xfrm>
          <a:prstGeom prst="rect">
            <a:avLst/>
          </a:prstGeom>
        </p:spPr>
        <p:txBody>
          <a:bodyPr anchorCtr="0" anchor="b" bIns="130025" lIns="130025" rIns="130025" tIns="1300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50239" y="2275840"/>
            <a:ext cx="11704200" cy="7065000"/>
          </a:xfrm>
          <a:prstGeom prst="rect">
            <a:avLst/>
          </a:prstGeom>
        </p:spPr>
        <p:txBody>
          <a:bodyPr anchorCtr="0" anchor="t" bIns="130025" lIns="130025" rIns="130025" tIns="1300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12169658" y="9007124"/>
            <a:ext cx="780300" cy="746099"/>
          </a:xfrm>
          <a:prstGeom prst="rect">
            <a:avLst/>
          </a:prstGeom>
        </p:spPr>
        <p:txBody>
          <a:bodyPr anchorCtr="0" anchor="ctr" bIns="65000" lIns="130025" rIns="130025" tIns="6500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1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508000" y="342900"/>
            <a:ext cx="11747400" cy="10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Shape 137"/>
          <p:cNvSpPr txBox="1"/>
          <p:nvPr/>
        </p:nvSpPr>
        <p:spPr>
          <a:xfrm>
            <a:off x="457200" y="9156700"/>
            <a:ext cx="282600" cy="27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3" name="Shape 43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12462933" y="0"/>
            <a:ext cx="0" cy="9753599"/>
          </a:xfrm>
          <a:prstGeom prst="straightConnector1">
            <a:avLst/>
          </a:prstGeom>
          <a:noFill/>
          <a:ln cap="flat" w="3810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/>
          <p:nvPr/>
        </p:nvSpPr>
        <p:spPr>
          <a:xfrm>
            <a:off x="11600281" y="8128000"/>
            <a:ext cx="780300" cy="78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 rot="5400000">
            <a:off x="4764710" y="4551744"/>
            <a:ext cx="89733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/>
          <p:nvPr>
            <p:ph idx="2" type="pic"/>
          </p:nvPr>
        </p:nvSpPr>
        <p:spPr>
          <a:xfrm>
            <a:off x="0" y="0"/>
            <a:ext cx="8778300" cy="97535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9622467" y="376597"/>
            <a:ext cx="2167500" cy="70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0" marL="0" rtl="0">
              <a:spcBef>
                <a:spcPts val="100"/>
              </a:spcBef>
              <a:spcAft>
                <a:spcPts val="600"/>
              </a:spcAft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50" name="Shape 50"/>
          <p:cNvCxnSpPr/>
          <p:nvPr/>
        </p:nvCxnSpPr>
        <p:spPr>
          <a:xfrm>
            <a:off x="12788053" y="0"/>
            <a:ext cx="0" cy="9753599"/>
          </a:xfrm>
          <a:prstGeom prst="straightConnector1">
            <a:avLst/>
          </a:pr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/>
          <p:nvPr/>
        </p:nvSpPr>
        <p:spPr>
          <a:xfrm>
            <a:off x="12571307" y="0"/>
            <a:ext cx="433500" cy="9753599"/>
          </a:xfrm>
          <a:prstGeom prst="rect">
            <a:avLst/>
          </a:prstGeom>
          <a:solidFill>
            <a:srgbClr val="D9EEB4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12679679" y="0"/>
            <a:ext cx="0" cy="9753599"/>
          </a:xfrm>
          <a:prstGeom prst="straightConnector1">
            <a:avLst/>
          </a:prstGeom>
          <a:noFill/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Shape 53"/>
          <p:cNvCxnSpPr/>
          <p:nvPr/>
        </p:nvCxnSpPr>
        <p:spPr>
          <a:xfrm>
            <a:off x="8886613" y="0"/>
            <a:ext cx="0" cy="9753599"/>
          </a:xfrm>
          <a:prstGeom prst="straightConnector1">
            <a:avLst/>
          </a:prstGeom>
          <a:noFill/>
          <a:ln cap="flat" w="3810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Shape 54"/>
          <p:cNvCxnSpPr/>
          <p:nvPr/>
        </p:nvCxnSpPr>
        <p:spPr>
          <a:xfrm>
            <a:off x="8806821" y="0"/>
            <a:ext cx="0" cy="9753599"/>
          </a:xfrm>
          <a:prstGeom prst="straightConnector1">
            <a:avLst/>
          </a:prstGeom>
          <a:noFill/>
          <a:ln cap="flat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Shape 55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7" name="Shape 57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6" name="Shape 66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251200" y="4118186"/>
            <a:ext cx="8778300" cy="29207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251200" y="7125546"/>
            <a:ext cx="8778300" cy="1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0" marL="0" rtl="0">
              <a:spcBef>
                <a:spcPts val="0"/>
              </a:spcBef>
              <a:buClr>
                <a:schemeClr val="lt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 rot="5400000">
            <a:off x="11041158" y="1664597"/>
            <a:ext cx="3251099" cy="5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 rot="5400000">
            <a:off x="10065625" y="5943184"/>
            <a:ext cx="5201999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x="541866" y="0"/>
            <a:ext cx="867000" cy="9753599"/>
          </a:xfrm>
          <a:prstGeom prst="rect">
            <a:avLst/>
          </a:prstGeom>
          <a:solidFill>
            <a:srgbClr val="D9EEB4">
              <a:alpha val="53725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393011" y="0"/>
            <a:ext cx="148800" cy="9753599"/>
          </a:xfrm>
          <a:prstGeom prst="rect">
            <a:avLst/>
          </a:prstGeom>
          <a:solidFill>
            <a:srgbClr val="E8F4D2">
              <a:alpha val="35686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408853" y="0"/>
            <a:ext cx="258599" cy="9753599"/>
          </a:xfrm>
          <a:prstGeom prst="rect">
            <a:avLst/>
          </a:prstGeom>
          <a:solidFill>
            <a:srgbClr val="E8F4D2">
              <a:alpha val="69803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1623210" y="0"/>
            <a:ext cx="327600" cy="9753599"/>
          </a:xfrm>
          <a:prstGeom prst="rect">
            <a:avLst/>
          </a:prstGeom>
          <a:solidFill>
            <a:srgbClr val="F4FAEA">
              <a:alpha val="70980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x="151244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>
                <a:alpha val="7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Shape 77"/>
          <p:cNvCxnSpPr/>
          <p:nvPr/>
        </p:nvCxnSpPr>
        <p:spPr>
          <a:xfrm>
            <a:off x="1300479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F4FAEA">
                <a:alpha val="82745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Shape 78"/>
          <p:cNvCxnSpPr/>
          <p:nvPr/>
        </p:nvCxnSpPr>
        <p:spPr>
          <a:xfrm>
            <a:off x="1214737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Shape 79"/>
          <p:cNvCxnSpPr/>
          <p:nvPr/>
        </p:nvCxnSpPr>
        <p:spPr>
          <a:xfrm>
            <a:off x="2455665" y="0"/>
            <a:ext cx="0" cy="9753599"/>
          </a:xfrm>
          <a:prstGeom prst="straightConnector1">
            <a:avLst/>
          </a:prstGeom>
          <a:noFill/>
          <a:ln cap="flat" w="28575">
            <a:solidFill>
              <a:srgbClr val="D9EEB4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Shape 80"/>
          <p:cNvCxnSpPr/>
          <p:nvPr/>
        </p:nvCxnSpPr>
        <p:spPr>
          <a:xfrm>
            <a:off x="1517226" y="0"/>
            <a:ext cx="0" cy="9753599"/>
          </a:xfrm>
          <a:prstGeom prst="straightConnector1">
            <a:avLst/>
          </a:prstGeom>
          <a:noFill/>
          <a:ln cap="flat" w="9525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Shape 81"/>
          <p:cNvSpPr/>
          <p:nvPr/>
        </p:nvSpPr>
        <p:spPr>
          <a:xfrm>
            <a:off x="1733973" y="0"/>
            <a:ext cx="108300" cy="9753599"/>
          </a:xfrm>
          <a:prstGeom prst="rect">
            <a:avLst/>
          </a:prstGeom>
          <a:solidFill>
            <a:srgbClr val="D9EEB4">
              <a:alpha val="50980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866986" y="4876800"/>
            <a:ext cx="1842299" cy="18422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884023" y="6921603"/>
            <a:ext cx="912300" cy="91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1551758" y="7823121"/>
            <a:ext cx="194999" cy="194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2366873" y="8236373"/>
            <a:ext cx="389999" cy="389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672412" y="6371396"/>
            <a:ext cx="520199" cy="5201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12939297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Shape 88"/>
          <p:cNvSpPr txBox="1"/>
          <p:nvPr>
            <p:ph idx="12" type="sldNum"/>
          </p:nvPr>
        </p:nvSpPr>
        <p:spPr>
          <a:xfrm>
            <a:off x="1906653" y="7009709"/>
            <a:ext cx="867000" cy="73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50239" y="2275840"/>
            <a:ext cx="5201999" cy="6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6073241" y="2275840"/>
            <a:ext cx="5201999" cy="6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650239" y="388337"/>
            <a:ext cx="107288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50239" y="3359573"/>
            <a:ext cx="5201999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17919" y="3359573"/>
            <a:ext cx="5201999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03" name="Shape 103"/>
          <p:cNvSpPr/>
          <p:nvPr>
            <p:ph idx="3" type="body"/>
          </p:nvPr>
        </p:nvSpPr>
        <p:spPr>
          <a:xfrm>
            <a:off x="650239" y="2232490"/>
            <a:ext cx="5201999" cy="9362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30025" lIns="130025" rIns="130025" tIns="130025"/>
          <a:lstStyle>
            <a:lvl1pPr indent="0" marL="0" rt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/>
          <p:nvPr>
            <p:ph idx="4" type="body"/>
          </p:nvPr>
        </p:nvSpPr>
        <p:spPr>
          <a:xfrm>
            <a:off x="6177280" y="2232490"/>
            <a:ext cx="5201999" cy="9362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30025" lIns="130025" rIns="130025" tIns="130025"/>
          <a:lstStyle>
            <a:lvl1pPr indent="0" marL="0" rt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hape 106"/>
          <p:cNvCxnSpPr/>
          <p:nvPr/>
        </p:nvCxnSpPr>
        <p:spPr>
          <a:xfrm>
            <a:off x="12462933" y="0"/>
            <a:ext cx="0" cy="9753599"/>
          </a:xfrm>
          <a:prstGeom prst="straightConnector1">
            <a:avLst/>
          </a:prstGeom>
          <a:noFill/>
          <a:ln cap="flat" w="38100">
            <a:solidFill>
              <a:srgbClr val="D9EEB4">
                <a:alpha val="9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Shape 107"/>
          <p:cNvSpPr txBox="1"/>
          <p:nvPr>
            <p:ph type="title"/>
          </p:nvPr>
        </p:nvSpPr>
        <p:spPr>
          <a:xfrm rot="5400000">
            <a:off x="4795595" y="4551744"/>
            <a:ext cx="89733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rtl="0" algn="l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9688575" y="390143"/>
            <a:ext cx="2171700" cy="70874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0" marL="0" rtl="0">
              <a:spcBef>
                <a:spcPts val="600"/>
              </a:spcBef>
              <a:spcAft>
                <a:spcPts val="1400"/>
              </a:spcAft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109" name="Shape 109"/>
          <p:cNvCxnSpPr/>
          <p:nvPr/>
        </p:nvCxnSpPr>
        <p:spPr>
          <a:xfrm>
            <a:off x="8886613" y="0"/>
            <a:ext cx="0" cy="9753599"/>
          </a:xfrm>
          <a:prstGeom prst="straightConnector1">
            <a:avLst/>
          </a:prstGeom>
          <a:noFill/>
          <a:ln cap="flat" w="3810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Shape 110"/>
          <p:cNvCxnSpPr/>
          <p:nvPr/>
        </p:nvCxnSpPr>
        <p:spPr>
          <a:xfrm>
            <a:off x="8806821" y="0"/>
            <a:ext cx="0" cy="9753599"/>
          </a:xfrm>
          <a:prstGeom prst="straightConnector1">
            <a:avLst/>
          </a:prstGeom>
          <a:noFill/>
          <a:ln cap="flat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Shape 111"/>
          <p:cNvCxnSpPr/>
          <p:nvPr/>
        </p:nvCxnSpPr>
        <p:spPr>
          <a:xfrm>
            <a:off x="12788053" y="0"/>
            <a:ext cx="0" cy="9753599"/>
          </a:xfrm>
          <a:prstGeom prst="straightConnector1">
            <a:avLst/>
          </a:prstGeom>
          <a:noFill/>
          <a:ln cap="flat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Shape 112"/>
          <p:cNvSpPr/>
          <p:nvPr/>
        </p:nvSpPr>
        <p:spPr>
          <a:xfrm>
            <a:off x="12571307" y="0"/>
            <a:ext cx="433500" cy="9753599"/>
          </a:xfrm>
          <a:prstGeom prst="rect">
            <a:avLst/>
          </a:prstGeom>
          <a:solidFill>
            <a:srgbClr val="D9EEB4">
              <a:alpha val="86666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13" name="Shape 113"/>
          <p:cNvCxnSpPr/>
          <p:nvPr/>
        </p:nvCxnSpPr>
        <p:spPr>
          <a:xfrm>
            <a:off x="12679679" y="0"/>
            <a:ext cx="0" cy="9753599"/>
          </a:xfrm>
          <a:prstGeom prst="straightConnector1">
            <a:avLst/>
          </a:prstGeom>
          <a:noFill/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Shape 114"/>
          <p:cNvSpPr/>
          <p:nvPr/>
        </p:nvSpPr>
        <p:spPr>
          <a:xfrm>
            <a:off x="11600281" y="8128000"/>
            <a:ext cx="780300" cy="78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433493" y="390143"/>
            <a:ext cx="8019599" cy="89993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rtl="0" algn="l">
              <a:spcBef>
                <a:spcPts val="900"/>
              </a:spcBef>
              <a:buClr>
                <a:schemeClr val="accent1"/>
              </a:buClr>
              <a:buFont typeface="Noto Symbol"/>
              <a:buChar char="•"/>
              <a:defRPr/>
            </a:lvl1pPr>
            <a:lvl2pPr indent="-254000" marL="91440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5100" marL="1295400" rtl="0" algn="l">
              <a:spcBef>
                <a:spcPts val="500"/>
              </a:spcBef>
              <a:buClr>
                <a:srgbClr val="7EB41E"/>
              </a:buClr>
              <a:buFont typeface="Noto Symbol"/>
              <a:buChar char="•"/>
              <a:defRPr/>
            </a:lvl3pPr>
            <a:lvl4pPr indent="-165100" marL="1689100" rtl="0" algn="l">
              <a:spcBef>
                <a:spcPts val="500"/>
              </a:spcBef>
              <a:buClr>
                <a:srgbClr val="D9EEB4"/>
              </a:buClr>
              <a:buFont typeface="Noto Symbol"/>
              <a:buChar char="•"/>
              <a:defRPr/>
            </a:lvl4pPr>
            <a:lvl5pPr indent="-177800" marL="2082800" rtl="0" algn="l">
              <a:spcBef>
                <a:spcPts val="500"/>
              </a:spcBef>
              <a:buClr>
                <a:srgbClr val="D0DCF2"/>
              </a:buClr>
              <a:buFont typeface="Noto Symbol"/>
              <a:buChar char="●"/>
              <a:defRPr/>
            </a:lvl5pPr>
            <a:lvl6pPr indent="-127000" marL="2476500" rtl="0" algn="l">
              <a:spcBef>
                <a:spcPts val="500"/>
              </a:spcBef>
              <a:buClr>
                <a:schemeClr val="accent1"/>
              </a:buClr>
              <a:buFont typeface="Cantarell"/>
              <a:buChar char="•"/>
              <a:defRPr/>
            </a:lvl6pPr>
            <a:lvl7pPr indent="-177800" marL="2857500" rtl="0" algn="l">
              <a:spcBef>
                <a:spcPts val="400"/>
              </a:spcBef>
              <a:buClr>
                <a:srgbClr val="D9EEB4"/>
              </a:buClr>
              <a:buFont typeface="Noto Symbol"/>
              <a:buChar char="○"/>
              <a:defRPr/>
            </a:lvl7pPr>
            <a:lvl8pPr indent="-139700" marL="3251200" rtl="0" algn="l">
              <a:spcBef>
                <a:spcPts val="400"/>
              </a:spcBef>
              <a:buClr>
                <a:schemeClr val="accent2"/>
              </a:buClr>
              <a:buFont typeface="Cantarell"/>
              <a:buChar char="•"/>
              <a:defRPr/>
            </a:lvl8pPr>
            <a:lvl9pPr indent="-139700" marL="3644900" rtl="0" algn="l">
              <a:spcBef>
                <a:spcPts val="400"/>
              </a:spcBef>
              <a:buClr>
                <a:srgbClr val="7EB41E"/>
              </a:buClr>
              <a:buFont typeface="Cantarell"/>
              <a:buChar char="•"/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defRPr/>
            </a:lvl1pPr>
            <a:lvl2pPr indent="0" marL="647700" marR="0" rtl="0" algn="l">
              <a:spcBef>
                <a:spcPts val="0"/>
              </a:spcBef>
              <a:defRPr/>
            </a:lvl2pPr>
            <a:lvl3pPr indent="0" marL="1295400" marR="0" rtl="0" algn="l">
              <a:spcBef>
                <a:spcPts val="0"/>
              </a:spcBef>
              <a:defRPr/>
            </a:lvl3pPr>
            <a:lvl4pPr indent="0" marL="1955800" marR="0" rtl="0" algn="l">
              <a:spcBef>
                <a:spcPts val="0"/>
              </a:spcBef>
              <a:defRPr/>
            </a:lvl4pPr>
            <a:lvl5pPr indent="0" marL="2603500" marR="0" rtl="0" algn="l">
              <a:spcBef>
                <a:spcPts val="0"/>
              </a:spcBef>
              <a:defRPr/>
            </a:lvl5pPr>
            <a:lvl6pPr indent="0" marL="3251200" marR="0" rtl="0" algn="l">
              <a:spcBef>
                <a:spcPts val="0"/>
              </a:spcBef>
              <a:defRPr/>
            </a:lvl6pPr>
            <a:lvl7pPr indent="0" marL="3898900" marR="0" rtl="0" algn="l">
              <a:spcBef>
                <a:spcPts val="0"/>
              </a:spcBef>
              <a:defRPr/>
            </a:lvl7pPr>
            <a:lvl8pPr indent="0" marL="4546600" marR="0" rtl="0" algn="l">
              <a:spcBef>
                <a:spcPts val="0"/>
              </a:spcBef>
              <a:defRPr/>
            </a:lvl8pPr>
            <a:lvl9pPr indent="0" marL="52070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4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12462933" y="0"/>
            <a:ext cx="0" cy="9753599"/>
          </a:xfrm>
          <a:prstGeom prst="straightConnector1">
            <a:avLst/>
          </a:prstGeom>
          <a:noFill/>
          <a:ln cap="flat" w="38100">
            <a:solidFill>
              <a:srgbClr val="D9EEB4">
                <a:alpha val="9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" name="Shape 6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Cantarell"/>
              <a:buNone/>
              <a:defRPr sz="2000"/>
            </a:lvl1pPr>
            <a:lvl2pPr indent="0" marL="0" marR="0" rtl="0" algn="l">
              <a:spcBef>
                <a:spcPts val="0"/>
              </a:spcBef>
              <a:buSzPct val="100000"/>
              <a:defRPr sz="2000"/>
            </a:lvl2pPr>
            <a:lvl3pPr indent="0" marL="0" marR="0" rtl="0" algn="l">
              <a:spcBef>
                <a:spcPts val="0"/>
              </a:spcBef>
              <a:buSzPct val="100000"/>
              <a:defRPr sz="2000"/>
            </a:lvl3pPr>
            <a:lvl4pPr indent="0" marL="0" marR="0" rtl="0" algn="l">
              <a:spcBef>
                <a:spcPts val="0"/>
              </a:spcBef>
              <a:buSzPct val="100000"/>
              <a:defRPr sz="2000"/>
            </a:lvl4pPr>
            <a:lvl5pPr indent="0" marL="0" marR="0" rtl="0" algn="l">
              <a:spcBef>
                <a:spcPts val="0"/>
              </a:spcBef>
              <a:buSzPct val="100000"/>
              <a:defRPr sz="2000"/>
            </a:lvl5pPr>
            <a:lvl6pPr indent="0" marL="0" marR="0" rtl="0" algn="l">
              <a:spcBef>
                <a:spcPts val="0"/>
              </a:spcBef>
              <a:buSzPct val="100000"/>
              <a:defRPr sz="2000"/>
            </a:lvl6pPr>
            <a:lvl7pPr indent="0" marL="0" marR="0" rtl="0" algn="l">
              <a:spcBef>
                <a:spcPts val="0"/>
              </a:spcBef>
              <a:buSzPct val="100000"/>
              <a:defRPr sz="2000"/>
            </a:lvl7pPr>
            <a:lvl8pPr indent="0" marL="0" marR="0" rtl="0" algn="l">
              <a:spcBef>
                <a:spcPts val="0"/>
              </a:spcBef>
              <a:buSzPct val="100000"/>
              <a:defRPr sz="2000"/>
            </a:lvl8pPr>
            <a:lvl9pPr indent="0" marL="0" marR="0" rtl="0" algn="l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/>
          <a:lstStyle>
            <a:lvl1pPr indent="-241300" marL="393700" marR="0" rtl="0" algn="l">
              <a:spcBef>
                <a:spcPts val="900"/>
              </a:spcBef>
              <a:buClr>
                <a:schemeClr val="accent1"/>
              </a:buClr>
              <a:buSzPct val="100000"/>
              <a:buFont typeface="Noto Symbol"/>
              <a:buChar char="•"/>
              <a:defRPr sz="2000"/>
            </a:lvl1pPr>
            <a:lvl2pPr indent="-254000" marL="9144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ymbol"/>
              <a:buChar char="●"/>
              <a:defRPr sz="2000"/>
            </a:lvl2pPr>
            <a:lvl3pPr indent="-165100" marL="1295400" marR="0" rtl="0" algn="l">
              <a:spcBef>
                <a:spcPts val="500"/>
              </a:spcBef>
              <a:buClr>
                <a:srgbClr val="7EB41E"/>
              </a:buClr>
              <a:buSzPct val="100000"/>
              <a:buFont typeface="Noto Symbol"/>
              <a:buChar char="•"/>
              <a:defRPr sz="2000"/>
            </a:lvl3pPr>
            <a:lvl4pPr indent="-165100" marL="1689100" marR="0" rtl="0" algn="l">
              <a:spcBef>
                <a:spcPts val="500"/>
              </a:spcBef>
              <a:buClr>
                <a:srgbClr val="D9EEB4"/>
              </a:buClr>
              <a:buSzPct val="100000"/>
              <a:buFont typeface="Noto Symbol"/>
              <a:buChar char="•"/>
              <a:defRPr sz="2000"/>
            </a:lvl4pPr>
            <a:lvl5pPr indent="-177800" marL="2082800" marR="0" rtl="0" algn="l">
              <a:spcBef>
                <a:spcPts val="500"/>
              </a:spcBef>
              <a:buClr>
                <a:srgbClr val="D0DCF2"/>
              </a:buClr>
              <a:buSzPct val="100000"/>
              <a:buFont typeface="Noto Symbol"/>
              <a:buChar char="●"/>
              <a:defRPr sz="2000"/>
            </a:lvl5pPr>
            <a:lvl6pPr indent="-127000" marL="24765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Cantarell"/>
              <a:buChar char="•"/>
              <a:defRPr sz="2000"/>
            </a:lvl6pPr>
            <a:lvl7pPr indent="-177800" marL="2857500" marR="0" rtl="0" algn="l">
              <a:spcBef>
                <a:spcPts val="400"/>
              </a:spcBef>
              <a:buClr>
                <a:srgbClr val="D9EEB4"/>
              </a:buClr>
              <a:buSzPct val="100000"/>
              <a:buFont typeface="Noto Symbol"/>
              <a:buChar char="○"/>
              <a:defRPr sz="2000"/>
            </a:lvl7pPr>
            <a:lvl8pPr indent="-139700" marL="325120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Cantarell"/>
              <a:buChar char="•"/>
              <a:defRPr sz="2000"/>
            </a:lvl8pPr>
            <a:lvl9pPr indent="-139700" marL="3644900" marR="0" rtl="0" algn="l">
              <a:spcBef>
                <a:spcPts val="400"/>
              </a:spcBef>
              <a:buClr>
                <a:srgbClr val="7EB41E"/>
              </a:buClr>
              <a:buSzPct val="100000"/>
              <a:buFont typeface="Cantarell"/>
              <a:buChar char="•"/>
              <a:defRPr sz="2000"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 rot="5400000">
            <a:off x="10793913" y="1538605"/>
            <a:ext cx="2861100" cy="5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r">
              <a:spcBef>
                <a:spcPts val="0"/>
              </a:spcBef>
              <a:buSzPct val="100000"/>
              <a:defRPr sz="2000"/>
            </a:lvl1pPr>
            <a:lvl2pPr indent="0" marL="647700" marR="0" rtl="0" algn="l">
              <a:spcBef>
                <a:spcPts val="0"/>
              </a:spcBef>
              <a:buSzPct val="100000"/>
              <a:defRPr sz="2000"/>
            </a:lvl2pPr>
            <a:lvl3pPr indent="0" marL="1295400" marR="0" rtl="0" algn="l">
              <a:spcBef>
                <a:spcPts val="0"/>
              </a:spcBef>
              <a:buSzPct val="100000"/>
              <a:defRPr sz="2000"/>
            </a:lvl3pPr>
            <a:lvl4pPr indent="0" marL="1955800" marR="0" rtl="0" algn="l">
              <a:spcBef>
                <a:spcPts val="0"/>
              </a:spcBef>
              <a:buSzPct val="100000"/>
              <a:defRPr sz="2000"/>
            </a:lvl4pPr>
            <a:lvl5pPr indent="0" marL="2603500" marR="0" rtl="0" algn="l">
              <a:spcBef>
                <a:spcPts val="0"/>
              </a:spcBef>
              <a:buSzPct val="100000"/>
              <a:defRPr sz="2000"/>
            </a:lvl5pPr>
            <a:lvl6pPr indent="0" marL="3251200" marR="0" rtl="0" algn="l">
              <a:spcBef>
                <a:spcPts val="0"/>
              </a:spcBef>
              <a:buSzPct val="100000"/>
              <a:defRPr sz="2000"/>
            </a:lvl6pPr>
            <a:lvl7pPr indent="0" marL="3898900" marR="0" rtl="0" algn="l">
              <a:spcBef>
                <a:spcPts val="0"/>
              </a:spcBef>
              <a:buSzPct val="100000"/>
              <a:defRPr sz="2000"/>
            </a:lvl7pPr>
            <a:lvl8pPr indent="0" marL="4546600" marR="0" rtl="0" algn="l">
              <a:spcBef>
                <a:spcPts val="0"/>
              </a:spcBef>
              <a:buSzPct val="100000"/>
              <a:defRPr sz="2000"/>
            </a:lvl8pPr>
            <a:lvl9pPr indent="0" marL="5207000" marR="0" rtl="0" algn="l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 rot="5400000">
            <a:off x="9941633" y="5315141"/>
            <a:ext cx="4551599" cy="52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rIns="130025" tIns="130025"/>
          <a:lstStyle>
            <a:lvl1pPr indent="0" marL="0" marR="0" rtl="0" algn="l">
              <a:spcBef>
                <a:spcPts val="0"/>
              </a:spcBef>
              <a:buSzPct val="100000"/>
              <a:defRPr sz="2000"/>
            </a:lvl1pPr>
            <a:lvl2pPr indent="0" marL="647700" marR="0" rtl="0" algn="l">
              <a:spcBef>
                <a:spcPts val="0"/>
              </a:spcBef>
              <a:buSzPct val="100000"/>
              <a:defRPr sz="2000"/>
            </a:lvl2pPr>
            <a:lvl3pPr indent="0" marL="1295400" marR="0" rtl="0" algn="l">
              <a:spcBef>
                <a:spcPts val="0"/>
              </a:spcBef>
              <a:buSzPct val="100000"/>
              <a:defRPr sz="2000"/>
            </a:lvl3pPr>
            <a:lvl4pPr indent="0" marL="1955800" marR="0" rtl="0" algn="l">
              <a:spcBef>
                <a:spcPts val="0"/>
              </a:spcBef>
              <a:buSzPct val="100000"/>
              <a:defRPr sz="2000"/>
            </a:lvl4pPr>
            <a:lvl5pPr indent="0" marL="2603500" marR="0" rtl="0" algn="l">
              <a:spcBef>
                <a:spcPts val="0"/>
              </a:spcBef>
              <a:buSzPct val="100000"/>
              <a:defRPr sz="2000"/>
            </a:lvl5pPr>
            <a:lvl6pPr indent="0" marL="3251200" marR="0" rtl="0" algn="l">
              <a:spcBef>
                <a:spcPts val="0"/>
              </a:spcBef>
              <a:buSzPct val="100000"/>
              <a:defRPr sz="2000"/>
            </a:lvl6pPr>
            <a:lvl7pPr indent="0" marL="3898900" marR="0" rtl="0" algn="l">
              <a:spcBef>
                <a:spcPts val="0"/>
              </a:spcBef>
              <a:buSzPct val="100000"/>
              <a:defRPr sz="2000"/>
            </a:lvl7pPr>
            <a:lvl8pPr indent="0" marL="4546600" marR="0" rtl="0" algn="l">
              <a:spcBef>
                <a:spcPts val="0"/>
              </a:spcBef>
              <a:buSzPct val="100000"/>
              <a:defRPr sz="2000"/>
            </a:lvl8pPr>
            <a:lvl9pPr indent="0" marL="5207000" marR="0" rtl="0" algn="l">
              <a:spcBef>
                <a:spcPts val="0"/>
              </a:spcBef>
              <a:buSzPct val="100000"/>
              <a:defRPr sz="2000"/>
            </a:lvl9pPr>
          </a:lstStyle>
          <a:p/>
        </p:txBody>
      </p:sp>
      <p:cxnSp>
        <p:nvCxnSpPr>
          <p:cNvPr id="10" name="Shape 10"/>
          <p:cNvCxnSpPr/>
          <p:nvPr/>
        </p:nvCxnSpPr>
        <p:spPr>
          <a:xfrm>
            <a:off x="108373" y="0"/>
            <a:ext cx="0" cy="9753599"/>
          </a:xfrm>
          <a:prstGeom prst="straightConnector1">
            <a:avLst/>
          </a:prstGeom>
          <a:noFill/>
          <a:ln cap="flat" w="57150">
            <a:solidFill>
              <a:srgbClr val="D9EE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2788053" y="0"/>
            <a:ext cx="0" cy="9753599"/>
          </a:xfrm>
          <a:prstGeom prst="straightConnector1">
            <a:avLst/>
          </a:prstGeom>
          <a:noFill/>
          <a:ln cap="flat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/>
          <p:nvPr/>
        </p:nvSpPr>
        <p:spPr>
          <a:xfrm>
            <a:off x="12571307" y="0"/>
            <a:ext cx="433500" cy="9753599"/>
          </a:xfrm>
          <a:prstGeom prst="rect">
            <a:avLst/>
          </a:prstGeom>
          <a:solidFill>
            <a:srgbClr val="D9EEB4">
              <a:alpha val="86666"/>
            </a:srgbClr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12679679" y="0"/>
            <a:ext cx="0" cy="9753599"/>
          </a:xfrm>
          <a:prstGeom prst="straightConnector1">
            <a:avLst/>
          </a:prstGeom>
          <a:noFill/>
          <a:ln cap="flat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Shape 14"/>
          <p:cNvSpPr/>
          <p:nvPr/>
        </p:nvSpPr>
        <p:spPr>
          <a:xfrm>
            <a:off x="11600281" y="8128000"/>
            <a:ext cx="780300" cy="78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5000" lIns="130025" rIns="130025" tIns="650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1561266" y="8155092"/>
            <a:ext cx="8670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rIns="130025" tIns="65000">
            <a:noAutofit/>
          </a:bodyPr>
          <a:lstStyle>
            <a:lvl1pPr indent="0" marL="0" marR="0" rtl="0" algn="ctr">
              <a:spcBef>
                <a:spcPts val="0"/>
              </a:spcBef>
              <a:buNone/>
              <a:defRPr b="1" baseline="0" i="0" sz="2000" u="none" cap="none" strike="noStrike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09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06.jpg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subTitle"/>
          </p:nvPr>
        </p:nvSpPr>
        <p:spPr>
          <a:xfrm>
            <a:off x="3251200" y="6375600"/>
            <a:ext cx="9241199" cy="31217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800">
                <a:latin typeface="Ubuntu"/>
                <a:ea typeface="Ubuntu"/>
                <a:cs typeface="Ubuntu"/>
                <a:sym typeface="Ubuntu"/>
              </a:rPr>
              <a:t>My personal quest for a faster website</a:t>
            </a:r>
            <a:br>
              <a:rPr lang="en-US" sz="3800">
                <a:latin typeface="Ubuntu"/>
                <a:ea typeface="Ubuntu"/>
                <a:cs typeface="Ubuntu"/>
                <a:sym typeface="Ubuntu"/>
              </a:rPr>
            </a:br>
          </a:p>
          <a:p>
            <a:pPr>
              <a:spcBef>
                <a:spcPts val="0"/>
              </a:spcBef>
              <a:buNone/>
            </a:pPr>
            <a:br>
              <a:rPr lang="en-US" sz="3200">
                <a:latin typeface="Ubuntu"/>
                <a:ea typeface="Ubuntu"/>
                <a:cs typeface="Ubuntu"/>
                <a:sym typeface="Ubuntu"/>
              </a:rPr>
            </a:br>
            <a:r>
              <a:rPr lang="en-US" sz="3200">
                <a:latin typeface="Ubuntu"/>
                <a:ea typeface="Ubuntu"/>
                <a:cs typeface="Ubuntu"/>
                <a:sym typeface="Ubuntu"/>
              </a:rPr>
              <a:t>https://geek.hellyer.kiwi</a:t>
            </a:r>
            <a:br>
              <a:rPr lang="en-US" sz="3200">
                <a:latin typeface="Ubuntu"/>
                <a:ea typeface="Ubuntu"/>
                <a:cs typeface="Ubuntu"/>
                <a:sym typeface="Ubuntu"/>
              </a:rPr>
            </a:br>
            <a:r>
              <a:rPr lang="en-US" sz="3200">
                <a:latin typeface="Ubuntu"/>
                <a:ea typeface="Ubuntu"/>
                <a:cs typeface="Ubuntu"/>
                <a:sym typeface="Ubuntu"/>
              </a:rPr>
              <a:t>@ryanhellyer</a:t>
            </a:r>
          </a:p>
        </p:txBody>
      </p:sp>
      <p:sp>
        <p:nvSpPr>
          <p:cNvPr id="140" name="Shape 140"/>
          <p:cNvSpPr txBox="1"/>
          <p:nvPr>
            <p:ph type="ctrTitle"/>
          </p:nvPr>
        </p:nvSpPr>
        <p:spPr>
          <a:xfrm>
            <a:off x="3251200" y="3681306"/>
            <a:ext cx="8778300" cy="2694300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1500">
                <a:latin typeface="Ubuntu"/>
                <a:ea typeface="Ubuntu"/>
                <a:cs typeface="Ubuntu"/>
                <a:sym typeface="Ubuntu"/>
              </a:rPr>
              <a:t>Speed is key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7200">
                <a:latin typeface="Ubuntu"/>
                <a:ea typeface="Ubuntu"/>
                <a:cs typeface="Ubuntu"/>
                <a:sym typeface="Ubuntu"/>
              </a:rPr>
              <a:t>Use faster software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-5334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Nginx?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-533400" lvl="0" marL="45720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HHVM?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subTitle"/>
          </p:nvPr>
        </p:nvSpPr>
        <p:spPr>
          <a:xfrm>
            <a:off x="3327400" y="6804200"/>
            <a:ext cx="4949699" cy="24908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000">
                <a:latin typeface="Ubuntu"/>
                <a:ea typeface="Ubuntu"/>
                <a:cs typeface="Ubuntu"/>
                <a:sym typeface="Ubuntu"/>
              </a:rPr>
              <a:t>~40,000 registered </a:t>
            </a:r>
            <a:br>
              <a:rPr lang="en-US" sz="4000">
                <a:latin typeface="Ubuntu"/>
                <a:ea typeface="Ubuntu"/>
                <a:cs typeface="Ubuntu"/>
                <a:sym typeface="Ubuntu"/>
              </a:rPr>
            </a:br>
            <a:r>
              <a:rPr lang="en-US" sz="4000">
                <a:latin typeface="Ubuntu"/>
                <a:ea typeface="Ubuntu"/>
                <a:cs typeface="Ubuntu"/>
                <a:sym typeface="Ubuntu"/>
              </a:rPr>
              <a:t>users in one day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675" y="699825"/>
            <a:ext cx="5898175" cy="884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350" y="954875"/>
            <a:ext cx="7504550" cy="75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15100" y="1680875"/>
            <a:ext cx="8643299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96624" cy="97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6800">
                <a:latin typeface="Ubuntu"/>
                <a:ea typeface="Ubuntu"/>
                <a:cs typeface="Ubuntu"/>
                <a:sym typeface="Ubuntu"/>
              </a:rPr>
              <a:t>Persistent object caching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50250" y="2275850"/>
            <a:ext cx="11286000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-5334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4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Query count … ~20 -&gt; ~4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0" marL="45720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0" marL="45720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0" marL="45720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* AKA fragment caching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850" y="3529825"/>
            <a:ext cx="8704750" cy="6528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rIns="130025" tIns="130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200">
                <a:latin typeface="Ubuntu"/>
                <a:ea typeface="Ubuntu"/>
                <a:cs typeface="Ubuntu"/>
                <a:sym typeface="Ubuntu"/>
              </a:rPr>
              <a:t>Why is WordPress slow?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-5334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Backs compatibility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indent="-5334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Not all hosts 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have good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caching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backends.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6500">
                <a:latin typeface="Ubuntu"/>
                <a:ea typeface="Ubuntu"/>
                <a:cs typeface="Ubuntu"/>
                <a:sym typeface="Ubuntu"/>
              </a:rPr>
              <a:t>Userful caching backends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4800"/>
              <a:t>In memory cache</a:t>
            </a:r>
          </a:p>
          <a:p>
            <a:pPr indent="381000" lvl="1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4800">
                <a:solidFill>
                  <a:schemeClr val="dk1"/>
                </a:solidFill>
              </a:rPr>
              <a:t>Memcached</a:t>
            </a:r>
          </a:p>
          <a:p>
            <a:pPr indent="381000" lvl="1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4800">
                <a:solidFill>
                  <a:schemeClr val="dk1"/>
                </a:solidFill>
              </a:rPr>
              <a:t>APC</a:t>
            </a:r>
          </a:p>
          <a:p>
            <a:pPr indent="381000" lvl="1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4800"/>
              <a:t>Redis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indent="0" marL="0" rtl="0">
              <a:spcBef>
                <a:spcPts val="0"/>
              </a:spcBef>
              <a:buNone/>
            </a:pPr>
            <a:r>
              <a:rPr lang="en-US" sz="4800"/>
              <a:t>Disk based</a:t>
            </a:r>
          </a:p>
          <a:p>
            <a:pPr indent="-533400" lvl="0" marL="9144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lang="en-US" sz="4800"/>
              <a:t>More capacity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350" y="4535425"/>
            <a:ext cx="6668250" cy="5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0025"/>
            <a:ext cx="13004799" cy="981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24" y="269350"/>
            <a:ext cx="10172475" cy="928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Shape 241"/>
          <p:cNvCxnSpPr/>
          <p:nvPr/>
        </p:nvCxnSpPr>
        <p:spPr>
          <a:xfrm flipH="1">
            <a:off x="10185924" y="4540475"/>
            <a:ext cx="1725600" cy="450299"/>
          </a:xfrm>
          <a:prstGeom prst="straightConnector1">
            <a:avLst/>
          </a:prstGeom>
          <a:noFill/>
          <a:ln cap="flat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7200">
                <a:latin typeface="Ubuntu"/>
                <a:ea typeface="Ubuntu"/>
                <a:cs typeface="Ubuntu"/>
                <a:sym typeface="Ubuntu"/>
              </a:rPr>
              <a:t>Extra steps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Use external services for dynamic stuff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Disqus comments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Spam protection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https://geek.hellyer.kiwi/plugins/spam-destroyer/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Fail2Ban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SPDY protocol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Block wp-login.php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Offline caching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https://geek.hellyer.kiwi/plugins/offline-cache-plugin/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Weed out bad plugins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https://github.com/Rarst/laps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https://wpperformanceprofiler.interconnectit.com/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71800" y="-68580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6000">
                <a:latin typeface="Ubuntu"/>
                <a:ea typeface="Ubuntu"/>
                <a:cs typeface="Ubuntu"/>
                <a:sym typeface="Ubuntu"/>
              </a:rPr>
              <a:t>Measuring page speed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600">
              <a:latin typeface="Ubuntu"/>
              <a:ea typeface="Ubuntu"/>
              <a:cs typeface="Ubuntu"/>
              <a:sym typeface="Ubuntu"/>
            </a:endParaRP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Pingdom</a:t>
            </a: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Google Page Speed</a:t>
            </a: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Yahoo! YSlow</a:t>
            </a:r>
          </a:p>
          <a:p>
            <a:pPr indent="-4572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Ubuntu"/>
              <a:buChar char="•"/>
            </a:pP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GT Metrix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Caching has almost no effect on these.</a:t>
            </a:r>
            <a:br>
              <a:rPr lang="en-US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</a:p>
          <a:p>
            <a:pPr indent="0" lvl="0" marL="0">
              <a:spcBef>
                <a:spcPts val="0"/>
              </a:spcBef>
              <a:buNone/>
            </a:pPr>
            <a:br>
              <a:rPr lang="en-US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Measure individual page speed instead of ability to handle traffic.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5500">
                <a:latin typeface="Ubuntu"/>
                <a:ea typeface="Ubuntu"/>
                <a:cs typeface="Ubuntu"/>
                <a:sym typeface="Ubuntu"/>
              </a:rPr>
              <a:t>Measuring ability to handle load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50239" y="2275840"/>
            <a:ext cx="10620599" cy="69314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lang="en-US" sz="3000"/>
              <a:t>Apache Bench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lang="en-US" sz="3000">
                <a:solidFill>
                  <a:schemeClr val="dk1"/>
                </a:solidFill>
              </a:rPr>
              <a:t>Siege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lang="en-US" sz="3000"/>
              <a:t>Blitz.io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3300" y="5610625"/>
            <a:ext cx="2692975" cy="31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125" y="2693175"/>
            <a:ext cx="6868724" cy="586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>
                <a:latin typeface="Ubuntu"/>
                <a:ea typeface="Ubuntu"/>
                <a:cs typeface="Ubuntu"/>
                <a:sym typeface="Ubuntu"/>
              </a:rPr>
              <a:t>Performance monitoring over time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50" y="4289775"/>
            <a:ext cx="10354997" cy="49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3175" y="2784150"/>
            <a:ext cx="4973324" cy="13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50250" y="5441095"/>
            <a:ext cx="10620599" cy="37661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reverse proxy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“</a:t>
            </a:r>
            <a:r>
              <a:rPr lang="en-US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Website Offline, No Cached Version Available”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725" y="1026325"/>
            <a:ext cx="1003935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508000" y="342900"/>
            <a:ext cx="11747400" cy="10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50800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5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CDN all the things!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457200" y="9156700"/>
            <a:ext cx="282600" cy="27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312649" y="1636900"/>
            <a:ext cx="12379500" cy="75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1500 page views per second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Initial page loads within 6 ms!!!!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948167"/>
            <a:ext cx="12103292" cy="6052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  <a:ln>
            <a:noFill/>
          </a:ln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Take home message </a:t>
            </a: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…</a:t>
            </a:r>
            <a:r>
              <a:rPr lang="en-US" sz="3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sp>
        <p:nvSpPr>
          <p:cNvPr id="288" name="Shape 288"/>
          <p:cNvSpPr txBox="1"/>
          <p:nvPr>
            <p:ph idx="2" type="title"/>
          </p:nvPr>
        </p:nvSpPr>
        <p:spPr>
          <a:xfrm>
            <a:off x="667502" y="2821848"/>
            <a:ext cx="10620599" cy="1625699"/>
          </a:xfrm>
          <a:prstGeom prst="rect">
            <a:avLst/>
          </a:prstGeom>
          <a:ln>
            <a:noFill/>
          </a:ln>
        </p:spPr>
        <p:txBody>
          <a:bodyPr anchorCtr="0" anchor="b" bIns="130025" lIns="130025" rIns="130025" tIns="130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600">
                <a:latin typeface="Ubuntu"/>
                <a:ea typeface="Ubuntu"/>
                <a:cs typeface="Ubuntu"/>
                <a:sym typeface="Ubuntu"/>
              </a:rPr>
              <a:t>Caching is hard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375" y="-6100"/>
            <a:ext cx="13114075" cy="726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type="ctrTitle"/>
          </p:nvPr>
        </p:nvSpPr>
        <p:spPr>
          <a:xfrm>
            <a:off x="175975" y="7579425"/>
            <a:ext cx="11444400" cy="20213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rIns="130025" tIns="1300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-US" sz="4000">
                <a:latin typeface="Ubuntu"/>
                <a:ea typeface="Ubuntu"/>
                <a:cs typeface="Ubuntu"/>
                <a:sym typeface="Ubuntu"/>
              </a:rPr>
              <a:t>https://geek.hellyer.kiwi/presentations/         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-US" sz="4000">
                <a:latin typeface="Ubuntu"/>
                <a:ea typeface="Ubuntu"/>
                <a:cs typeface="Ubuntu"/>
                <a:sym typeface="Ubuntu"/>
              </a:rPr>
              <a:t>@ryanhellyer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75" y="1705650"/>
            <a:ext cx="10874724" cy="61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subTitle"/>
          </p:nvPr>
        </p:nvSpPr>
        <p:spPr>
          <a:xfrm>
            <a:off x="3251200" y="7115835"/>
            <a:ext cx="8778300" cy="1950600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Land of the worlds crappiest internet!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125" y="644300"/>
            <a:ext cx="8254674" cy="597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575" y="787325"/>
            <a:ext cx="8100650" cy="81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24" y="269350"/>
            <a:ext cx="10172475" cy="928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Shape 162"/>
          <p:cNvCxnSpPr/>
          <p:nvPr/>
        </p:nvCxnSpPr>
        <p:spPr>
          <a:xfrm flipH="1">
            <a:off x="10185924" y="4540475"/>
            <a:ext cx="1725600" cy="450299"/>
          </a:xfrm>
          <a:prstGeom prst="straightConnector1">
            <a:avLst/>
          </a:prstGeom>
          <a:noFill/>
          <a:ln cap="flat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508000" y="342900"/>
            <a:ext cx="11747400" cy="10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50800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5800"/>
              <a:t>Move to Norway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57200" y="9156700"/>
            <a:ext cx="282600" cy="27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56" y="2966924"/>
            <a:ext cx="7981389" cy="59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2602" y="1498314"/>
            <a:ext cx="3715822" cy="4949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508000" y="342900"/>
            <a:ext cx="11747400" cy="1003199"/>
          </a:xfrm>
          <a:prstGeom prst="rect">
            <a:avLst/>
          </a:prstGeom>
        </p:spPr>
        <p:txBody>
          <a:bodyPr anchorCtr="0" anchor="t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066800"/>
            <a:ext cx="10205024" cy="76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04800" cy="97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650239" y="390596"/>
            <a:ext cx="10620599" cy="1625699"/>
          </a:xfrm>
          <a:prstGeom prst="rect">
            <a:avLst/>
          </a:prstGeom>
        </p:spPr>
        <p:txBody>
          <a:bodyPr anchorCtr="0" anchor="b" bIns="130025" lIns="130025" rIns="130025" tIns="130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9600">
                <a:latin typeface="Ubuntu"/>
                <a:ea typeface="Ubuntu"/>
                <a:cs typeface="Ubuntu"/>
                <a:sym typeface="Ubuntu"/>
              </a:rPr>
              <a:t>Static caching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750" y="2581625"/>
            <a:ext cx="4930725" cy="717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riel">
  <a:themeElements>
    <a:clrScheme name="Custom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8FCD22"/>
      </a:accent1>
      <a:accent2>
        <a:srgbClr val="7598D9"/>
      </a:accent2>
      <a:accent3>
        <a:srgbClr val="B32C16"/>
      </a:accent3>
      <a:accent4>
        <a:srgbClr val="B32C16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