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Cantarell"/>
      <p:regular r:id="rId31"/>
      <p:bold r:id="rId32"/>
      <p:italic r:id="rId33"/>
      <p:boldItalic r:id="rId34"/>
    </p:embeddedFont>
    <p:embeddedFont>
      <p:font typeface="Open Sans SemiBold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Ryan Helly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3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antarell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Cantarell-italic.fntdata"/><Relationship Id="rId10" Type="http://schemas.openxmlformats.org/officeDocument/2006/relationships/slide" Target="slides/slide3.xml"/><Relationship Id="rId32" Type="http://schemas.openxmlformats.org/officeDocument/2006/relationships/font" Target="fonts/Cantarell-bold.fntdata"/><Relationship Id="rId13" Type="http://schemas.openxmlformats.org/officeDocument/2006/relationships/slide" Target="slides/slide6.xml"/><Relationship Id="rId35" Type="http://schemas.openxmlformats.org/officeDocument/2006/relationships/font" Target="fonts/OpenSansSemiBold-regular.fntdata"/><Relationship Id="rId12" Type="http://schemas.openxmlformats.org/officeDocument/2006/relationships/slide" Target="slides/slide5.xml"/><Relationship Id="rId34" Type="http://schemas.openxmlformats.org/officeDocument/2006/relationships/font" Target="fonts/Cantarell-boldItalic.fntdata"/><Relationship Id="rId15" Type="http://schemas.openxmlformats.org/officeDocument/2006/relationships/slide" Target="slides/slide8.xml"/><Relationship Id="rId37" Type="http://schemas.openxmlformats.org/officeDocument/2006/relationships/font" Target="fonts/OpenSansSemiBold-italic.fntdata"/><Relationship Id="rId14" Type="http://schemas.openxmlformats.org/officeDocument/2006/relationships/slide" Target="slides/slide7.xml"/><Relationship Id="rId36" Type="http://schemas.openxmlformats.org/officeDocument/2006/relationships/font" Target="fonts/OpenSansSemiBold-bold.fntdata"/><Relationship Id="rId17" Type="http://schemas.openxmlformats.org/officeDocument/2006/relationships/slide" Target="slides/slide10.xml"/><Relationship Id="rId39" Type="http://schemas.openxmlformats.org/officeDocument/2006/relationships/font" Target="fonts/OpenSans-regular.fntdata"/><Relationship Id="rId16" Type="http://schemas.openxmlformats.org/officeDocument/2006/relationships/slide" Target="slides/slide9.xml"/><Relationship Id="rId38" Type="http://schemas.openxmlformats.org/officeDocument/2006/relationships/font" Target="fonts/OpenSansSemiBold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4-19T06:49:32.772">
    <p:pos x="6000" y="0"/>
    <p:text>Asked to provide tips on plugin dev
This is hard.
So I'll explain how I became a plugin dev.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04-19T06:49:47.943">
    <p:pos x="-405" y="-33"/>
    <p:text>Mention dropdown menu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81efa25b0_2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581efa25b0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581efa25b0_2_1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81efa25b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581efa25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581efa25b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81efa25b0_2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581efa25b0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581efa25b0_2_1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81efa25b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81efa25b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81efa25b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81efa25b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81efa25b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81efa25b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81efa25b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81efa25b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81efa25b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81efa25b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81efa25b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81efa25b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81efa25b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81efa25b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81efa25b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81efa25b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81efa25b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81efa25b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81efa25b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81efa25b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81efa25b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81efa25b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81efa25b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81efa25b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81efa25b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81efa25b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1efa25b0_2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581efa25b0_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581efa25b0_2_1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1efa25b0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581efa25b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581efa25b0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81efa25b0_2_2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581efa25b0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581efa25b0_2_2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81efa25b0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581efa25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581efa25b0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81efa25b0_2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581efa25b0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581efa25b0_2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81efa25b0_2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581efa25b0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581efa25b0_2_1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81efa25b0_2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581efa25b0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581efa25b0_2_1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2286000" y="2343150"/>
            <a:ext cx="6172200" cy="14207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ntarell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286000" y="3752491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1pPr>
            <a:lvl2pPr indent="0" lvl="1" marL="45720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None/>
              <a:defRPr/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None/>
              <a:defRPr/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None/>
              <a:defRPr/>
            </a:lvl5pPr>
            <a:lvl6pPr indent="0" lvl="5" marL="22860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None/>
              <a:defRPr/>
            </a:lvl6pPr>
            <a:lvl7pPr indent="0" lvl="6" marL="2743200" marR="0" rtl="0" algn="ctr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None/>
              <a:defRPr/>
            </a:lvl7pPr>
            <a:lvl8pPr indent="0" lvl="7" marL="3200400" marR="0" rtl="0" algn="ctr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None/>
              <a:defRPr/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 rot="5400000">
            <a:off x="8050371" y="832948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 rot="5400000">
            <a:off x="7534469" y="3088246"/>
            <a:ext cx="27432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4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D9EEB4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76336" y="0"/>
            <a:ext cx="104664" cy="5143500"/>
          </a:xfrm>
          <a:prstGeom prst="rect">
            <a:avLst/>
          </a:prstGeom>
          <a:solidFill>
            <a:srgbClr val="E8F4D2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990600" y="0"/>
            <a:ext cx="181872" cy="5143500"/>
          </a:xfrm>
          <a:prstGeom prst="rect">
            <a:avLst/>
          </a:prstGeom>
          <a:solidFill>
            <a:srgbClr val="E8F4D2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141320" y="0"/>
            <a:ext cx="230280" cy="5143500"/>
          </a:xfrm>
          <a:prstGeom prst="rect">
            <a:avLst/>
          </a:prstGeom>
          <a:solidFill>
            <a:srgbClr val="F4FAEA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106344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D9EEB4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14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F4FAEA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14"/>
          <p:cNvCxnSpPr/>
          <p:nvPr/>
        </p:nvCxnSpPr>
        <p:spPr>
          <a:xfrm>
            <a:off x="854112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14"/>
          <p:cNvCxnSpPr/>
          <p:nvPr/>
        </p:nvCxnSpPr>
        <p:spPr>
          <a:xfrm>
            <a:off x="1726640" y="0"/>
            <a:ext cx="0" cy="5143500"/>
          </a:xfrm>
          <a:prstGeom prst="straightConnector1">
            <a:avLst/>
          </a:prstGeom>
          <a:noFill/>
          <a:ln cap="flat" cmpd="sng" w="28575">
            <a:solidFill>
              <a:srgbClr val="D9EEB4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4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4"/>
          <p:cNvCxnSpPr/>
          <p:nvPr/>
        </p:nvCxnSpPr>
        <p:spPr>
          <a:xfrm>
            <a:off x="9113856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14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D9EEB4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309632" y="3650064"/>
            <a:ext cx="641424" cy="481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1091080" y="4125474"/>
            <a:ext cx="137160" cy="10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664208" y="4341114"/>
            <a:ext cx="274320" cy="2057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325544" y="3696526"/>
            <a:ext cx="609600" cy="388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ntarell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6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6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 rot="5400000">
            <a:off x="4138803" y="2343150"/>
            <a:ext cx="47320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Cantarel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16"/>
          <p:cNvSpPr/>
          <p:nvPr>
            <p:ph idx="2" type="pic"/>
          </p:nvPr>
        </p:nvSpPr>
        <p:spPr>
          <a:xfrm>
            <a:off x="0" y="0"/>
            <a:ext cx="6172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6765798" y="198596"/>
            <a:ext cx="1524000" cy="3717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100"/>
              </a:spcBef>
              <a:spcAft>
                <a:spcPts val="0"/>
              </a:spcAft>
              <a:buSzPts val="1400"/>
              <a:buFont typeface="Cantarell"/>
              <a:buNone/>
              <a:defRPr/>
            </a:lvl1pPr>
            <a:lvl2pPr indent="-317500" lvl="1" marL="9144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○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cxnSp>
        <p:nvCxnSpPr>
          <p:cNvPr id="97" name="Google Shape;97;p16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16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D9E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6192296" y="0"/>
            <a:ext cx="0" cy="514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6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ntarel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2286000" y="2171700"/>
            <a:ext cx="6172200" cy="15401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Cantarel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2286000" y="3757613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ntarell"/>
              <a:buNone/>
              <a:defRPr/>
            </a:lvl1pPr>
            <a:lvl2pPr indent="-228600" lvl="1" marL="914400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ntarell"/>
              <a:buNone/>
              <a:defRPr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ntarell"/>
              <a:buNone/>
              <a:defRPr/>
            </a:lvl3pPr>
            <a:lvl4pPr indent="-228600" lvl="3" marL="18288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ntarell"/>
              <a:buNone/>
              <a:defRPr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ntarell"/>
              <a:buNone/>
              <a:defRPr/>
            </a:lvl5pPr>
            <a:lvl6pPr indent="-317500" lvl="5" marL="27432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○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0" type="dt"/>
          </p:nvPr>
        </p:nvSpPr>
        <p:spPr>
          <a:xfrm rot="5400000">
            <a:off x="8049006" y="830199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1" type="ftr"/>
          </p:nvPr>
        </p:nvSpPr>
        <p:spPr>
          <a:xfrm rot="5400000">
            <a:off x="7534656" y="3086100"/>
            <a:ext cx="27432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19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D9EEB4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276336" y="0"/>
            <a:ext cx="104664" cy="5143500"/>
          </a:xfrm>
          <a:prstGeom prst="rect">
            <a:avLst/>
          </a:prstGeom>
          <a:solidFill>
            <a:srgbClr val="E8F4D2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990600" y="0"/>
            <a:ext cx="181872" cy="5143500"/>
          </a:xfrm>
          <a:prstGeom prst="rect">
            <a:avLst/>
          </a:prstGeom>
          <a:solidFill>
            <a:srgbClr val="E8F4D2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1141320" y="0"/>
            <a:ext cx="230280" cy="5143500"/>
          </a:xfrm>
          <a:prstGeom prst="rect">
            <a:avLst/>
          </a:prstGeom>
          <a:solidFill>
            <a:srgbClr val="F4FAEA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>
            <a:off x="106344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D9EEB4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19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F4FAEA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9"/>
          <p:cNvCxnSpPr/>
          <p:nvPr/>
        </p:nvCxnSpPr>
        <p:spPr>
          <a:xfrm>
            <a:off x="854112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1726640" y="0"/>
            <a:ext cx="0" cy="5143500"/>
          </a:xfrm>
          <a:prstGeom prst="straightConnector1">
            <a:avLst/>
          </a:prstGeom>
          <a:noFill/>
          <a:ln cap="flat" cmpd="sng" w="28575">
            <a:solidFill>
              <a:srgbClr val="D9EEB4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9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9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D9EEB4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1324704" y="3650064"/>
            <a:ext cx="641424" cy="481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1091080" y="4125474"/>
            <a:ext cx="137160" cy="10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1664208" y="4343400"/>
            <a:ext cx="274320" cy="2057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1879040" y="3359916"/>
            <a:ext cx="36576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34" name="Google Shape;134;p19"/>
          <p:cNvCxnSpPr/>
          <p:nvPr/>
        </p:nvCxnSpPr>
        <p:spPr>
          <a:xfrm>
            <a:off x="9097944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1340616" y="3696526"/>
            <a:ext cx="609600" cy="388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ntarel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457200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2" type="body"/>
          </p:nvPr>
        </p:nvSpPr>
        <p:spPr>
          <a:xfrm>
            <a:off x="4270248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457200" y="204788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57200" y="1771650"/>
            <a:ext cx="3657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4371975" y="1771650"/>
            <a:ext cx="3657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  <p:sp>
        <p:nvSpPr>
          <p:cNvPr id="150" name="Google Shape;150;p21"/>
          <p:cNvSpPr/>
          <p:nvPr>
            <p:ph idx="3" type="body"/>
          </p:nvPr>
        </p:nvSpPr>
        <p:spPr>
          <a:xfrm>
            <a:off x="457200" y="1177290"/>
            <a:ext cx="3657600" cy="49377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ntarell"/>
              <a:buNone/>
              <a:defRPr/>
            </a:lvl1pPr>
            <a:lvl2pPr indent="-317500" lvl="1" marL="9144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○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1"/>
          <p:cNvSpPr/>
          <p:nvPr>
            <p:ph idx="4" type="body"/>
          </p:nvPr>
        </p:nvSpPr>
        <p:spPr>
          <a:xfrm>
            <a:off x="4343400" y="1177290"/>
            <a:ext cx="3657600" cy="49377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ntarell"/>
              <a:buNone/>
              <a:defRPr/>
            </a:lvl1pPr>
            <a:lvl2pPr indent="-317500" lvl="1" marL="9144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○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2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D9EEB4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22"/>
          <p:cNvSpPr txBox="1"/>
          <p:nvPr>
            <p:ph type="title"/>
          </p:nvPr>
        </p:nvSpPr>
        <p:spPr>
          <a:xfrm rot="5400000">
            <a:off x="4160520" y="2343150"/>
            <a:ext cx="47320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Cantarel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6812280" y="205740"/>
            <a:ext cx="1527048" cy="37376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SzPts val="1400"/>
              <a:buFont typeface="Cantarell"/>
              <a:buNone/>
              <a:defRPr/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Font typeface="Cantarell"/>
              <a:buNone/>
              <a:defRPr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Cantarell"/>
              <a:buNone/>
              <a:defRPr/>
            </a:lvl3pPr>
            <a:lvl4pPr indent="-228600" lvl="3" marL="1828800" rtl="0">
              <a:spcBef>
                <a:spcPts val="360"/>
              </a:spcBef>
              <a:spcAft>
                <a:spcPts val="0"/>
              </a:spcAft>
              <a:buSzPts val="1400"/>
              <a:buFont typeface="Cantarell"/>
              <a:buNone/>
              <a:defRPr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Cantarell"/>
              <a:buNone/>
              <a:defRPr/>
            </a:lvl5pPr>
            <a:lvl6pPr indent="-317500" lvl="5" marL="27432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○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cxnSp>
        <p:nvCxnSpPr>
          <p:cNvPr id="156" name="Google Shape;156;p22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22"/>
          <p:cNvCxnSpPr/>
          <p:nvPr/>
        </p:nvCxnSpPr>
        <p:spPr>
          <a:xfrm>
            <a:off x="6192296" y="0"/>
            <a:ext cx="0" cy="514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22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22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D9EEB4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60" name="Google Shape;160;p22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2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62" name="Google Shape;162;p22"/>
          <p:cNvSpPr txBox="1"/>
          <p:nvPr>
            <p:ph idx="2" type="body"/>
          </p:nvPr>
        </p:nvSpPr>
        <p:spPr>
          <a:xfrm>
            <a:off x="304800" y="205740"/>
            <a:ext cx="5638800" cy="4745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  <p:sp>
        <p:nvSpPr>
          <p:cNvPr id="163" name="Google Shape;163;p22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2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ntarel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 rot="5400000">
            <a:off x="2363343" y="-705993"/>
            <a:ext cx="3655314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 rot="5400000">
            <a:off x="5273278" y="1562101"/>
            <a:ext cx="4388644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ntarel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  <p:sp>
        <p:nvSpPr>
          <p:cNvPr id="175" name="Google Shape;175;p24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24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hyperlink" Target="https://geek.hellyer.kiwi/" TargetMode="Externa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D9EEB4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ntarell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1pPr>
            <a:lvl2pPr indent="-31750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Noto Symbol"/>
              <a:buChar char="•"/>
              <a:defRPr/>
            </a:lvl3pPr>
            <a:lvl4pPr indent="-3175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•"/>
              <a:defRPr/>
            </a:lvl4pPr>
            <a:lvl5pPr indent="-3175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D0DCF2"/>
              </a:buClr>
              <a:buSzPts val="1400"/>
              <a:buFont typeface="Noto Symbol"/>
              <a:buChar char="●"/>
              <a:defRPr/>
            </a:lvl5pPr>
            <a:lvl6pPr indent="-3175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tarell"/>
              <a:buChar char="•"/>
              <a:defRPr/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D9EEB4"/>
              </a:buClr>
              <a:buSzPts val="1400"/>
              <a:buFont typeface="Noto Symbol"/>
              <a:buChar char="○"/>
              <a:defRPr/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ntarell"/>
              <a:buChar char="•"/>
              <a:defRPr/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7EB41E"/>
              </a:buClr>
              <a:buSzPts val="1400"/>
              <a:buFont typeface="Cantarell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56" name="Google Shape;56;p13"/>
          <p:cNvCxnSpPr/>
          <p:nvPr/>
        </p:nvCxnSpPr>
        <p:spPr>
          <a:xfrm>
            <a:off x="76200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D9EEB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3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D9EEB4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07100" y="4749003"/>
            <a:ext cx="8929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1"/>
              </a:rPr>
              <a:t>https://geek.hellyer.kiwi/</a:t>
            </a: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    htttps://twitter.com/ryanhellyer/</a:t>
            </a:r>
            <a:endParaRPr i="0" sz="1600" cap="none" strike="noStrike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hyperlink" Target="https://geek.hellyer.kiwi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geek.hellyer.kiwi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hyperlink" Target="https://geek.hellyer.kiwi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idx="1" type="subTitle"/>
          </p:nvPr>
        </p:nvSpPr>
        <p:spPr>
          <a:xfrm>
            <a:off x="2857500" y="2436575"/>
            <a:ext cx="5786400" cy="2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4600">
                <a:latin typeface="Open Sans SemiBold"/>
                <a:ea typeface="Open Sans SemiBold"/>
                <a:cs typeface="Open Sans SemiBold"/>
                <a:sym typeface="Open Sans SemiBold"/>
              </a:rPr>
              <a:t>Road to plugin development</a:t>
            </a:r>
            <a:endParaRPr i="0" sz="4600" u="none" cap="none" strike="noStrike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4" name="Google Shape;184;p25"/>
          <p:cNvSpPr txBox="1"/>
          <p:nvPr>
            <p:ph type="ctrTitle"/>
          </p:nvPr>
        </p:nvSpPr>
        <p:spPr>
          <a:xfrm>
            <a:off x="2143108" y="803659"/>
            <a:ext cx="6172200" cy="14207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rPr b="1" i="0" lang="en" sz="3000" u="none" cap="small" strike="noStrike">
                <a:solidFill>
                  <a:schemeClr val="dk2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endParaRPr b="1" i="0" sz="3000" u="none" cap="small" strike="noStrike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71400" y="4784203"/>
            <a:ext cx="8929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4"/>
              </a:rPr>
              <a:t>https://geek.hellyer.kiwi/</a:t>
            </a: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    htttps://twitter.com/ryanhellyer/</a:t>
            </a:r>
            <a:endParaRPr i="0" sz="1600" cap="none" strike="noStrike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ctrTitle"/>
          </p:nvPr>
        </p:nvSpPr>
        <p:spPr>
          <a:xfrm>
            <a:off x="2143108" y="803659"/>
            <a:ext cx="61722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rPr b="1" i="0" lang="en" sz="3000" u="none" cap="small" strike="noStrike">
                <a:solidFill>
                  <a:schemeClr val="dk2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endParaRPr b="1" i="0" sz="3000" u="none" cap="small" strike="noStrike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488" y="994099"/>
            <a:ext cx="5500800" cy="23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/>
          <p:nvPr/>
        </p:nvSpPr>
        <p:spPr>
          <a:xfrm>
            <a:off x="71400" y="4784203"/>
            <a:ext cx="8929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4"/>
              </a:rPr>
              <a:t>https://geek.hellyer.kiwi/</a:t>
            </a: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    htttps://twitter.com/ryanhellyer/</a:t>
            </a:r>
            <a:endParaRPr i="0" sz="1600" cap="none" strike="noStrike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rPr lang="en" sz="3000">
                <a:solidFill>
                  <a:schemeClr val="dk1"/>
                </a:solidFill>
              </a:rPr>
              <a:t>Menu plugin users … </a:t>
            </a:r>
            <a:endParaRPr sz="3000" cap="small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John McCain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2098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ymbol"/>
              <a:buNone/>
            </a:pPr>
            <a:r>
              <a:t/>
            </a:r>
            <a:endParaRPr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Nancy Cartwright (Bart Simpson)</a:t>
            </a:r>
            <a:endParaRPr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1" name="Google Shape;26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45" y="2353483"/>
            <a:ext cx="7161327" cy="225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ooooooooooooh!  They've got custard filling!" id="262" name="Google Shape;26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4942" y="201230"/>
            <a:ext cx="3214710" cy="194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6"/>
          <p:cNvSpPr txBox="1"/>
          <p:nvPr>
            <p:ph idx="1" type="body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3999" cy="599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1699" y="0"/>
            <a:ext cx="6271350" cy="470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650" y="0"/>
            <a:ext cx="3094351" cy="470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>
            <p:ph type="title"/>
          </p:nvPr>
        </p:nvSpPr>
        <p:spPr>
          <a:xfrm>
            <a:off x="344900" y="3297750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Community - WordCamp New Zealand</a:t>
            </a:r>
            <a:endParaRPr sz="3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Zealand -&gt; Norway</a:t>
            </a:r>
            <a:endParaRPr/>
          </a:p>
        </p:txBody>
      </p:sp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31375" y="1139575"/>
            <a:ext cx="8143800" cy="301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175" y="1568925"/>
            <a:ext cx="3361848" cy="311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300" y="-864400"/>
            <a:ext cx="9370200" cy="70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the WordCamp’s!</a:t>
            </a:r>
            <a:endParaRPr/>
          </a:p>
        </p:txBody>
      </p:sp>
      <p:sp>
        <p:nvSpPr>
          <p:cNvPr id="294" name="Google Shape;294;p40"/>
          <p:cNvSpPr txBox="1"/>
          <p:nvPr>
            <p:ph idx="1" type="body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WordCamp Norway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WordCamp Romania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64008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WordCamp Lisboa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WordCamp Oslo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WordCamp Transylvania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 leads to opportunities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Zero profit plugins</a:t>
            </a:r>
            <a:endParaRPr/>
          </a:p>
        </p:txBody>
      </p:sp>
      <p:sp>
        <p:nvSpPr>
          <p:cNvPr id="300" name="Google Shape;300;p41"/>
          <p:cNvSpPr txBox="1"/>
          <p:nvPr>
            <p:ph idx="1" type="body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36576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Nice for community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Huge support required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Solution = simple plugins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Norwegian government</a:t>
            </a:r>
            <a:endParaRPr/>
          </a:p>
        </p:txBody>
      </p:sp>
      <p:pic>
        <p:nvPicPr>
          <p:cNvPr id="306" name="Google Shape;3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00" y="1306150"/>
            <a:ext cx="5667249" cy="30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3"/>
          <p:cNvSpPr txBox="1"/>
          <p:nvPr>
            <p:ph idx="1" type="body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-1234737"/>
            <a:ext cx="9144000" cy="637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idx="1" type="subTitle"/>
          </p:nvPr>
        </p:nvSpPr>
        <p:spPr>
          <a:xfrm>
            <a:off x="2286000" y="3752491"/>
            <a:ext cx="6172200" cy="10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049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>
            <p:ph type="ctrTitle"/>
          </p:nvPr>
        </p:nvSpPr>
        <p:spPr>
          <a:xfrm>
            <a:off x="355075" y="3556450"/>
            <a:ext cx="6172200" cy="142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pen Sans SemiBold"/>
                <a:ea typeface="Open Sans SemiBold"/>
                <a:cs typeface="Open Sans SemiBold"/>
                <a:sym typeface="Open Sans SemiBold"/>
              </a:rPr>
              <a:t>Moved to Canada</a:t>
            </a:r>
            <a:endParaRPr sz="4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4"/>
          <p:cNvSpPr txBox="1"/>
          <p:nvPr>
            <p:ph idx="1" type="body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19380"/>
            <a:ext cx="9143999" cy="696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5"/>
          <p:cNvSpPr txBox="1"/>
          <p:nvPr>
            <p:ph idx="1" type="body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95"/>
            <a:ext cx="9144001" cy="609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6"/>
          <p:cNvSpPr txBox="1"/>
          <p:nvPr>
            <p:ph idx="1" type="body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-1229033"/>
            <a:ext cx="9144001" cy="637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the future!</a:t>
            </a:r>
            <a:endParaRPr/>
          </a:p>
        </p:txBody>
      </p:sp>
      <p:sp>
        <p:nvSpPr>
          <p:cNvPr id="340" name="Google Shape;340;p47"/>
          <p:cNvSpPr txBox="1"/>
          <p:nvPr>
            <p:ph idx="1" type="body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Now working for</a:t>
            </a:r>
            <a:b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Miriam Schwab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https://www.strattic.com/</a:t>
            </a:r>
            <a:endParaRPr b="1"/>
          </a:p>
        </p:txBody>
      </p:sp>
      <p:pic>
        <p:nvPicPr>
          <p:cNvPr id="341" name="Google Shape;34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40800"/>
            <a:ext cx="5550126" cy="1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675" y="0"/>
            <a:ext cx="4241326" cy="31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3564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rPr lang="en">
                <a:solidFill>
                  <a:schemeClr val="dk1"/>
                </a:solidFill>
              </a:rPr>
              <a:t>Local ice hockey club - 2006</a:t>
            </a:r>
            <a:endParaRPr b="0" i="0" sz="3000" u="none" cap="small" strike="noStrike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457200" y="1200150"/>
            <a:ext cx="78297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Impossible to find</a:t>
            </a:r>
            <a:b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 game times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HTML website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PHP (SMF Forum)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743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2007 - WordPress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840" y="1242175"/>
            <a:ext cx="4217961" cy="33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t/>
            </a:r>
            <a:endParaRPr b="0" i="0" sz="3000" u="none" cap="small" strike="noStrike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42974" y="-53596"/>
            <a:ext cx="10205665" cy="519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rPr lang="en">
                <a:solidFill>
                  <a:schemeClr val="dk1"/>
                </a:solidFill>
              </a:rPr>
              <a:t>Dropdown menus in WordPress</a:t>
            </a:r>
            <a:endParaRPr b="0" i="0" sz="3000" u="none" cap="small" strike="noStrike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457200" y="1200150"/>
            <a:ext cx="78297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Miriam Schwab of wordpressgarage.com posted about a dropdown menu plugin</a:t>
            </a:r>
            <a:endParaRPr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Two choices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Whine about 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my own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://ryanhellyer.net/wp-content/uploads/2008/08/miriam_children1-1024x768.jpg" id="221" name="Google Shape;2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865" y="2035965"/>
            <a:ext cx="4381500" cy="24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/>
        </p:nvSpPr>
        <p:spPr>
          <a:xfrm>
            <a:off x="107100" y="4749003"/>
            <a:ext cx="8929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4"/>
              </a:rPr>
              <a:t>https://geek.hellyer.kiwi/</a:t>
            </a: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    htttps://twitter.com/ryanhellyer/</a:t>
            </a:r>
            <a:endParaRPr i="0" sz="1600" cap="none" strike="noStrike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rPr lang="en"/>
              <a:t>Suckerfish Dropdown Menu plugin</a:t>
            </a:r>
            <a:endParaRPr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457200" y="1368400"/>
            <a:ext cx="33291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Released in Jan. 2008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Support questions!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1000+ comments 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one</a:t>
            </a: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month!</a:t>
            </a:r>
            <a:endParaRPr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9231" l="9231" r="0" t="0"/>
          <a:stretch/>
        </p:blipFill>
        <p:spPr>
          <a:xfrm>
            <a:off x="4036209" y="1428751"/>
            <a:ext cx="4564800" cy="25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rPr lang="en" sz="3000">
                <a:solidFill>
                  <a:schemeClr val="dk1"/>
                </a:solidFill>
              </a:rPr>
              <a:t>Needed a better way to help plugin users</a:t>
            </a:r>
            <a:endParaRPr b="0" i="0" sz="3000" u="none" cap="small" strike="noStrike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Users needed to change menu styling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Created a forum to help sort advice for others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Still too many questions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Needed to reduce support requests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7432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Solution?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2" marL="9144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Open Sans"/>
              <a:buChar char="•"/>
            </a:pPr>
            <a:r>
              <a:rPr i="0" lang="en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Created CSS generator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34" y="53561"/>
            <a:ext cx="5000659" cy="2812870"/>
          </a:xfrm>
          <a:prstGeom prst="rect">
            <a:avLst/>
          </a:prstGeom>
          <a:solidFill>
            <a:srgbClr val="EEEEEE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44" name="Google Shape;244;p33"/>
          <p:cNvSpPr txBox="1"/>
          <p:nvPr>
            <p:ph type="title"/>
          </p:nvPr>
        </p:nvSpPr>
        <p:spPr>
          <a:xfrm>
            <a:off x="457200" y="205975"/>
            <a:ext cx="81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rell"/>
              <a:buNone/>
            </a:pPr>
            <a:r>
              <a:rPr lang="en" sz="3000">
                <a:solidFill>
                  <a:schemeClr val="dk1"/>
                </a:solidFill>
              </a:rPr>
              <a:t>CSS generator</a:t>
            </a:r>
            <a:endParaRPr b="0" i="0" sz="3000" u="none" cap="small" strike="noStrike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45" name="Google Shape;245;p33"/>
          <p:cNvSpPr txBox="1"/>
          <p:nvPr>
            <p:ph idx="1" type="body"/>
          </p:nvPr>
        </p:nvSpPr>
        <p:spPr>
          <a:xfrm>
            <a:off x="457200" y="1200150"/>
            <a:ext cx="3506100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Char char="●"/>
            </a:pPr>
            <a:r>
              <a:rPr b="0" i="0" lang="en" sz="21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Allow</a:t>
            </a:r>
            <a:r>
              <a:rPr lang="en" sz="21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ed</a:t>
            </a:r>
            <a:r>
              <a:rPr b="0" i="0" lang="en" sz="21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" sz="21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</a:t>
            </a:r>
            <a:r>
              <a:rPr b="0" i="0" lang="en" sz="21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to charge for premium access</a:t>
            </a:r>
            <a:endParaRPr/>
          </a:p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Char char="●"/>
            </a:pPr>
            <a:r>
              <a:rPr b="0" i="0" lang="en" sz="21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Almost all services free</a:t>
            </a:r>
            <a:endParaRPr sz="210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36576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-284480" lvl="1" marL="64008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Char char="●"/>
            </a:pPr>
            <a:r>
              <a:rPr lang="en" sz="24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Support requests </a:t>
            </a:r>
            <a:r>
              <a:rPr b="1" lang="en" sz="24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plummeted!!!</a:t>
            </a:r>
            <a:endParaRPr sz="210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365760" lvl="0" marL="27432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Char char="●"/>
            </a:pPr>
            <a:r>
              <a:rPr lang="en" sz="24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Paid service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Custom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8FCD22"/>
      </a:accent1>
      <a:accent2>
        <a:srgbClr val="7598D9"/>
      </a:accent2>
      <a:accent3>
        <a:srgbClr val="B32C16"/>
      </a:accent3>
      <a:accent4>
        <a:srgbClr val="B32C16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