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Montserrat"/>
      <p:regular r:id="rId48"/>
      <p:bold r:id="rId49"/>
      <p:italic r:id="rId50"/>
      <p:boldItalic r:id="rId51"/>
    </p:embeddedFont>
    <p:embeddedFont>
      <p:font typeface="Montserrat Medium"/>
      <p:regular r:id="rId52"/>
      <p:bold r:id="rId53"/>
      <p:italic r:id="rId54"/>
      <p:boldItalic r:id="rId55"/>
    </p:embeddedFont>
    <p:embeddedFont>
      <p:font typeface="Montserrat ExtraLight"/>
      <p:regular r:id="rId56"/>
      <p:bold r:id="rId57"/>
      <p:italic r:id="rId58"/>
      <p:boldItalic r:id="rId59"/>
    </p:embeddedFont>
    <p:embeddedFont>
      <p:font typeface="Montserrat ExtraBold"/>
      <p:bold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55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5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regular.fntdata"/><Relationship Id="rId47" Type="http://schemas.openxmlformats.org/officeDocument/2006/relationships/slide" Target="slides/slide42.xml"/><Relationship Id="rId49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1" Type="http://schemas.openxmlformats.org/officeDocument/2006/relationships/font" Target="fonts/MontserratExtraBold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ExtraBold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MontserratMedium-bold.fntdata"/><Relationship Id="rId52" Type="http://schemas.openxmlformats.org/officeDocument/2006/relationships/font" Target="fonts/MontserratMedium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Medium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Medium-italic.fntdata"/><Relationship Id="rId13" Type="http://schemas.openxmlformats.org/officeDocument/2006/relationships/slide" Target="slides/slide8.xml"/><Relationship Id="rId57" Type="http://schemas.openxmlformats.org/officeDocument/2006/relationships/font" Target="fonts/MontserratExtraLight-bold.fntdata"/><Relationship Id="rId12" Type="http://schemas.openxmlformats.org/officeDocument/2006/relationships/slide" Target="slides/slide7.xml"/><Relationship Id="rId56" Type="http://schemas.openxmlformats.org/officeDocument/2006/relationships/font" Target="fonts/MontserratExtraLight-regular.fntdata"/><Relationship Id="rId15" Type="http://schemas.openxmlformats.org/officeDocument/2006/relationships/slide" Target="slides/slide10.xml"/><Relationship Id="rId59" Type="http://schemas.openxmlformats.org/officeDocument/2006/relationships/font" Target="fonts/MontserratExtra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MontserratExtra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b3f97d7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7b3f97d7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non-tech or non-science talk at a conference.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b5df6e51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5b5df6e51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bff0de31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bff0de31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59bfa77b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59bfa77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5b9609555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5b9609555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9db39893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9db39893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5b5df6e511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5b5df6e511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b5df6e51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b5df6e51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b5df6e511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5b5df6e51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5aa8c27b5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5aa8c27b5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b5df6e511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5b5df6e511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97884ad0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97884ad0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Creating</a:t>
            </a:r>
            <a:r>
              <a:rPr lang="en-GB"/>
              <a:t> space to open up the conversation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55839808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755839808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5b5df6e51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5b5df6e51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c46a6e19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5c46a6e19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5b5df6e511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5b5df6e51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9db3989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59db3989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b7f3a834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b7f3a834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8d92cd38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8d92cd38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Just mention February, skip over the date to avoid explaining too much here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b9609555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b9609555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b5df6e511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5b5df6e51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</a:t>
            </a:r>
            <a:r>
              <a:rPr lang="en-GB"/>
              <a:t>his is my journey, everyones experiences are different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5b7f3a834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5b7f3a834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755839808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755839808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my journey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755839808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755839808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a0ee80f68db314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a0ee80f68db314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5b5df6e511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5b5df6e51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5b7f3a834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5b7f3a834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b5df6e51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b5df6e51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b9609555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5b9609555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aa8c27b5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aa8c27b5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5b7f3a834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5b7f3a834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5b7f3a834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5b7f3a834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5b7f3a834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5b7f3a834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aa8c27b5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aa8c27b5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5b7f3a834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5b7f3a834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5b7f3a834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5b7f3a834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b5df6e51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b5df6e51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b5df6e51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b5df6e51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Just mention February, skip over the date to avoid explaining too much here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b5df6e51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5b5df6e51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9e4c9361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9e4c9361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9db39893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9db39893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b5df6e5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b5df6e5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indent="-301625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indent="-301625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indent="-301625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indent="-301625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indent="-301625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indent="-301625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indent="-301625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indent="-301625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hasCustomPrompt="1" idx="6" type="title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/>
          <p:nvPr>
            <p:ph hasCustomPrompt="1"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/>
          <p:nvPr>
            <p:ph hasCustomPrompt="1"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rotWithShape="0" algn="bl" dir="5400000" dist="19050">
              <a:srgbClr val="76A5AF">
                <a:alpha val="88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1" type="subTitle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2" type="title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3" type="subTitle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subTitle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2" type="title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3" type="subTitle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5" type="title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6" type="subTitle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" type="subTitle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rotWithShape="0" algn="bl" dir="6360000" dist="28575">
              <a:schemeClr val="accen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" type="body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2" type="body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3" type="title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4" type="title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idx="2" type="title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idx="1" type="subTitle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5"/>
          <p:cNvSpPr txBox="1"/>
          <p:nvPr>
            <p:ph idx="3" type="title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4" type="subTitle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5" type="title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6" type="subTitle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7" type="title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8" type="subTitle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hasCustomPrompt="1"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/>
          <p:nvPr>
            <p:ph idx="1" type="subTitle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hasCustomPrompt="1" idx="2" type="title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idx="3" type="subTitle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hasCustomPrompt="1" idx="4" type="title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/>
          <p:nvPr>
            <p:ph idx="5" type="subTitle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1" type="subTitle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2" type="title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3" type="subTitle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idx="5" type="title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6" type="subTitle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7" type="title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8" type="subTitle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9" type="title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3" type="subTitle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4" type="title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5" type="subTitle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2" type="title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3" type="title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4" type="subTitle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5" type="title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6" type="subTitle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idx="7" type="title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8" type="subTitle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" type="subTitle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3"/>
          <p:cNvSpPr txBox="1"/>
          <p:nvPr>
            <p:ph idx="1" type="subTitle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1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" type="body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hyperlink" Target="https://geek.hellyer.kiwi" TargetMode="External"/><Relationship Id="rId5" Type="http://schemas.openxmlformats.org/officeDocument/2006/relationships/hyperlink" Target="mailto:ryanhellyer@gmail.com" TargetMode="External"/><Relationship Id="rId6" Type="http://schemas.openxmlformats.org/officeDocument/2006/relationships/hyperlink" Target="mailto:ryanhellyer@gmail.com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Relationship Id="rId4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Relationship Id="rId4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Relationship Id="rId4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Relationship Id="rId4" Type="http://schemas.openxmlformats.org/officeDocument/2006/relationships/hyperlink" Target="https://www.youtube.com/watch?v=ZPumLlvrv0A" TargetMode="External"/><Relationship Id="rId5" Type="http://schemas.openxmlformats.org/officeDocument/2006/relationships/hyperlink" Target="https://www.nature.com/articles/s41398-022-02039-0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6"/>
          <p:cNvSpPr txBox="1"/>
          <p:nvPr>
            <p:ph type="ctrTitle"/>
          </p:nvPr>
        </p:nvSpPr>
        <p:spPr>
          <a:xfrm>
            <a:off x="2195475" y="986000"/>
            <a:ext cx="6863100" cy="2025300"/>
          </a:xfrm>
          <a:prstGeom prst="rect">
            <a:avLst/>
          </a:prstGeom>
          <a:effectLst>
            <a:outerShdw blurRad="242888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3900"/>
              <a:t>Bytes and Minds: </a:t>
            </a:r>
            <a:br>
              <a:rPr b="0" lang="en-GB" sz="3900"/>
            </a:br>
            <a:r>
              <a:rPr b="0" i="1" lang="en-GB" sz="3900"/>
              <a:t>Navigating Mental Health in the Tech World</a:t>
            </a:r>
            <a:endParaRPr b="0" i="1" sz="3900"/>
          </a:p>
        </p:txBody>
      </p:sp>
      <p:sp>
        <p:nvSpPr>
          <p:cNvPr id="160" name="Google Shape;160;p36"/>
          <p:cNvSpPr txBox="1"/>
          <p:nvPr>
            <p:ph idx="1" type="subTitle"/>
          </p:nvPr>
        </p:nvSpPr>
        <p:spPr>
          <a:xfrm>
            <a:off x="2196600" y="3171050"/>
            <a:ext cx="6863100" cy="985800"/>
          </a:xfrm>
          <a:prstGeom prst="rect">
            <a:avLst/>
          </a:prstGeom>
          <a:effectLst>
            <a:outerShdw blurRad="11430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https://geek.hellyer</a:t>
            </a:r>
            <a:r>
              <a:rPr lang="en-GB" sz="2400">
                <a:solidFill>
                  <a:srgbClr val="FFFFFF"/>
                </a:solidFill>
              </a:rPr>
              <a:t>.kiwi/</a:t>
            </a:r>
            <a:br>
              <a:rPr lang="en-GB" sz="2400">
                <a:solidFill>
                  <a:srgbClr val="FFFFFF"/>
                </a:solidFill>
              </a:rPr>
            </a:br>
            <a:r>
              <a:rPr lang="en-GB" sz="2400">
                <a:solidFill>
                  <a:schemeClr val="hlink"/>
                </a:solidFill>
                <a:uFill>
                  <a:noFill/>
                </a:uFill>
                <a:latin typeface="Montserrat ExtraLight"/>
                <a:ea typeface="Montserrat ExtraLight"/>
                <a:cs typeface="Montserrat ExtraLight"/>
                <a:sym typeface="Montserrat ExtraLight"/>
                <a:hlinkClick r:id="rId5"/>
              </a:rPr>
              <a:t>r</a:t>
            </a:r>
            <a:r>
              <a:rPr lang="en-GB" sz="2200">
                <a:solidFill>
                  <a:schemeClr val="hlink"/>
                </a:solidFill>
                <a:uFill>
                  <a:noFill/>
                </a:uFill>
                <a:latin typeface="Montserrat ExtraLight"/>
                <a:ea typeface="Montserrat ExtraLight"/>
                <a:cs typeface="Montserrat ExtraLight"/>
                <a:sym typeface="Montserrat ExtraLight"/>
                <a:hlinkClick r:id="rId6"/>
              </a:rPr>
              <a:t>yanhellyer@gmail.com</a:t>
            </a:r>
            <a:r>
              <a:rPr lang="en-GB" sz="220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                     </a:t>
            </a:r>
            <a:r>
              <a:rPr lang="en-GB" sz="220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@ryanhellyer</a:t>
            </a:r>
            <a:endParaRPr sz="2200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17D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371475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Depression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25" name="Google Shape;225;p45"/>
          <p:cNvSpPr txBox="1"/>
          <p:nvPr>
            <p:ph idx="1" type="body"/>
          </p:nvPr>
        </p:nvSpPr>
        <p:spPr>
          <a:xfrm>
            <a:off x="786100" y="2151725"/>
            <a:ext cx="4533600" cy="24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Felt happy until age 5</a:t>
            </a:r>
            <a:endParaRPr sz="2000"/>
          </a:p>
          <a:p>
            <a:pPr indent="-355600" lvl="0" marL="457200" rtl="0" algn="l">
              <a:spcBef>
                <a:spcPts val="3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Almost daily nightmares</a:t>
            </a:r>
            <a:endParaRPr sz="2000"/>
          </a:p>
          <a:p>
            <a:pPr indent="-355600" lvl="0" marL="457200" rtl="0" algn="l">
              <a:spcBef>
                <a:spcPts val="3000"/>
              </a:spcBef>
              <a:spcAft>
                <a:spcPts val="3000"/>
              </a:spcAft>
              <a:buSzPts val="2000"/>
              <a:buChar char="●"/>
            </a:pPr>
            <a:r>
              <a:rPr lang="en-GB" sz="2000"/>
              <a:t>8% to 15% depression rate</a:t>
            </a:r>
            <a:br>
              <a:rPr lang="en-GB" sz="2000"/>
            </a:br>
            <a:r>
              <a:rPr lang="en-GB" sz="1500"/>
              <a:t>(high income countries)</a:t>
            </a:r>
            <a:endParaRPr sz="2000"/>
          </a:p>
        </p:txBody>
      </p:sp>
      <p:pic>
        <p:nvPicPr>
          <p:cNvPr id="226" name="Google Shape;2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9209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17D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476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628650" rotWithShape="0" algn="bl">
              <a:srgbClr val="00FF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rgbClr val="04DA04"/>
                </a:solidFill>
              </a:rPr>
              <a:t>Anger</a:t>
            </a:r>
            <a:endParaRPr sz="5200">
              <a:solidFill>
                <a:srgbClr val="04DA04"/>
              </a:solidFill>
            </a:endParaRPr>
          </a:p>
        </p:txBody>
      </p:sp>
      <p:sp>
        <p:nvSpPr>
          <p:cNvPr id="233" name="Google Shape;233;p46"/>
          <p:cNvSpPr txBox="1"/>
          <p:nvPr>
            <p:ph idx="1" type="body"/>
          </p:nvPr>
        </p:nvSpPr>
        <p:spPr>
          <a:xfrm>
            <a:off x="633700" y="1811675"/>
            <a:ext cx="4311000" cy="3065100"/>
          </a:xfrm>
          <a:prstGeom prst="rect">
            <a:avLst/>
          </a:prstGeom>
          <a:effectLst>
            <a:outerShdw blurRad="85725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Started ~2017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Irrational, so suppressed it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Headache for three months</a:t>
            </a:r>
            <a:br>
              <a:rPr lang="en-GB" sz="2000"/>
            </a:br>
            <a:r>
              <a:rPr lang="en-GB"/>
              <a:t>(Coke Zero, 1 L+)</a:t>
            </a:r>
            <a:endParaRPr sz="1000"/>
          </a:p>
          <a:p>
            <a:pPr indent="-355600" lvl="0" marL="457200" rtl="0" algn="l">
              <a:spcBef>
                <a:spcPts val="2000"/>
              </a:spcBef>
              <a:spcAft>
                <a:spcPts val="2000"/>
              </a:spcAft>
              <a:buSzPts val="2000"/>
              <a:buChar char="●"/>
            </a:pPr>
            <a:r>
              <a:rPr lang="en-GB" sz="2000"/>
              <a:t>Why angry?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7"/>
          <p:cNvSpPr txBox="1"/>
          <p:nvPr>
            <p:ph idx="1" type="body"/>
          </p:nvPr>
        </p:nvSpPr>
        <p:spPr>
          <a:xfrm>
            <a:off x="289750" y="3690863"/>
            <a:ext cx="7907100" cy="1200000"/>
          </a:xfrm>
          <a:prstGeom prst="rect">
            <a:avLst/>
          </a:prstGeom>
          <a:effectLst>
            <a:outerShdw blurRad="22860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8000"/>
              <a:t>2019</a:t>
            </a:r>
            <a:endParaRPr b="1" sz="8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5"/>
            <a:ext cx="9254179" cy="52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3228"/>
            <a:ext cx="9202051" cy="52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9325"/>
            <a:ext cx="9202051" cy="520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8"/>
          <p:cNvSpPr txBox="1"/>
          <p:nvPr>
            <p:ph idx="1" type="body"/>
          </p:nvPr>
        </p:nvSpPr>
        <p:spPr>
          <a:xfrm>
            <a:off x="967275" y="1901600"/>
            <a:ext cx="3948000" cy="945600"/>
          </a:xfrm>
          <a:prstGeom prst="rect">
            <a:avLst/>
          </a:prstGeom>
          <a:effectLst>
            <a:outerShdw blurRad="71438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Friends and family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GB" sz="2000"/>
              <a:t>Scheduled blog posts</a:t>
            </a:r>
            <a:endParaRPr sz="2000"/>
          </a:p>
        </p:txBody>
      </p:sp>
      <p:sp>
        <p:nvSpPr>
          <p:cNvPr id="248" name="Google Shape;248;p48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371475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WP plugin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49" name="Google Shape;249;p48"/>
          <p:cNvSpPr txBox="1"/>
          <p:nvPr>
            <p:ph idx="1" type="body"/>
          </p:nvPr>
        </p:nvSpPr>
        <p:spPr>
          <a:xfrm>
            <a:off x="957047" y="2988856"/>
            <a:ext cx="3948000" cy="1314300"/>
          </a:xfrm>
          <a:prstGeom prst="rect">
            <a:avLst/>
          </a:prstGeom>
          <a:effectLst>
            <a:outerShdw blurRad="71438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Authorities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GB" sz="2000"/>
              <a:t>Connected to</a:t>
            </a:r>
            <a:r>
              <a:rPr lang="en-GB" sz="2000"/>
              <a:t> hardware</a:t>
            </a:r>
            <a:endParaRPr sz="2000"/>
          </a:p>
        </p:txBody>
      </p:sp>
      <p:sp>
        <p:nvSpPr>
          <p:cNvPr id="250" name="Google Shape;250;p48"/>
          <p:cNvSpPr txBox="1"/>
          <p:nvPr>
            <p:ph idx="1" type="body"/>
          </p:nvPr>
        </p:nvSpPr>
        <p:spPr>
          <a:xfrm>
            <a:off x="435425" y="3907900"/>
            <a:ext cx="8328600" cy="945600"/>
          </a:xfrm>
          <a:prstGeom prst="rect">
            <a:avLst/>
          </a:prstGeom>
          <a:effectLst>
            <a:outerShdw blurRad="114300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600">
                <a:latin typeface="Courier New"/>
                <a:ea typeface="Courier New"/>
                <a:cs typeface="Courier New"/>
                <a:sym typeface="Courier New"/>
              </a:rPr>
              <a:t>/wp-content/plugins/the-end/</a:t>
            </a:r>
            <a:endParaRPr b="1" sz="36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F2F5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324" y="0"/>
            <a:ext cx="9262525" cy="52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925" y="0"/>
            <a:ext cx="91417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50"/>
          <p:cNvSpPr txBox="1"/>
          <p:nvPr>
            <p:ph idx="1" type="body"/>
          </p:nvPr>
        </p:nvSpPr>
        <p:spPr>
          <a:xfrm>
            <a:off x="938500" y="1735475"/>
            <a:ext cx="5585700" cy="32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M</a:t>
            </a:r>
            <a:r>
              <a:rPr lang="en-GB" sz="2000"/>
              <a:t>essages from 9 people</a:t>
            </a:r>
            <a:endParaRPr sz="2000"/>
          </a:p>
          <a:p>
            <a:pPr indent="-355600" lvl="0" marL="457200" rtl="0" algn="l">
              <a:spcBef>
                <a:spcPts val="15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Similar problems</a:t>
            </a:r>
            <a:endParaRPr sz="2000"/>
          </a:p>
          <a:p>
            <a:pPr indent="-355600" lvl="0" marL="457200" rtl="0" algn="l">
              <a:spcBef>
                <a:spcPts val="15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Talked to friends?</a:t>
            </a:r>
            <a:endParaRPr b="1" sz="2000"/>
          </a:p>
          <a:p>
            <a:pPr indent="-355600" lvl="0" marL="457200" rtl="0" algn="l">
              <a:spcBef>
                <a:spcPts val="15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Tried therapy?</a:t>
            </a:r>
            <a:endParaRPr sz="2000"/>
          </a:p>
          <a:p>
            <a:pPr indent="-355600" lvl="0" marL="457200" rtl="0" algn="l">
              <a:spcBef>
                <a:spcPts val="15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“You’re different”</a:t>
            </a:r>
            <a:endParaRPr sz="2000"/>
          </a:p>
          <a:p>
            <a:pPr indent="-355600" lvl="0" marL="457200" rtl="0" algn="l">
              <a:spcBef>
                <a:spcPts val="1500"/>
              </a:spcBef>
              <a:spcAft>
                <a:spcPts val="1500"/>
              </a:spcAft>
              <a:buSzPts val="2000"/>
              <a:buChar char="●"/>
            </a:pPr>
            <a:r>
              <a:rPr b="1" lang="en-GB" sz="2000"/>
              <a:t>6 WordPress devs</a:t>
            </a:r>
            <a:endParaRPr b="1" sz="2000"/>
          </a:p>
        </p:txBody>
      </p:sp>
      <p:sp>
        <p:nvSpPr>
          <p:cNvPr id="262" name="Google Shape;262;p5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Response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066" y="8"/>
            <a:ext cx="46361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1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Medical help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70" name="Google Shape;270;p51"/>
          <p:cNvSpPr txBox="1"/>
          <p:nvPr>
            <p:ph idx="1" type="body"/>
          </p:nvPr>
        </p:nvSpPr>
        <p:spPr>
          <a:xfrm>
            <a:off x="967275" y="1901600"/>
            <a:ext cx="5291400" cy="2718000"/>
          </a:xfrm>
          <a:prstGeom prst="rect">
            <a:avLst/>
          </a:prstGeom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New doctor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Zero tests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Prescribed St Johns Wort</a:t>
            </a:r>
            <a:br>
              <a:rPr lang="en-GB" sz="2000"/>
            </a:br>
            <a:r>
              <a:rPr lang="en-GB" sz="1700"/>
              <a:t>(Sint-janskruid)</a:t>
            </a:r>
            <a:endParaRPr sz="1700"/>
          </a:p>
          <a:p>
            <a:pPr indent="-355600" lvl="0" marL="457200" rtl="0" algn="l">
              <a:spcBef>
                <a:spcPts val="2000"/>
              </a:spcBef>
              <a:spcAft>
                <a:spcPts val="2000"/>
              </a:spcAft>
              <a:buSzPts val="2000"/>
              <a:buChar char="●"/>
            </a:pPr>
            <a:r>
              <a:rPr lang="en-GB" sz="2000"/>
              <a:t>Referred for …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553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2"/>
          <p:cNvSpPr txBox="1"/>
          <p:nvPr>
            <p:ph type="title"/>
          </p:nvPr>
        </p:nvSpPr>
        <p:spPr>
          <a:xfrm>
            <a:off x="938500" y="445025"/>
            <a:ext cx="57672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Psychot</a:t>
            </a:r>
            <a:r>
              <a:rPr lang="en-GB" sz="5000">
                <a:solidFill>
                  <a:schemeClr val="lt1"/>
                </a:solidFill>
              </a:rPr>
              <a:t>herapy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77" name="Google Shape;277;p52"/>
          <p:cNvSpPr txBox="1"/>
          <p:nvPr>
            <p:ph idx="1" type="body"/>
          </p:nvPr>
        </p:nvSpPr>
        <p:spPr>
          <a:xfrm>
            <a:off x="936175" y="1583100"/>
            <a:ext cx="5376600" cy="3437100"/>
          </a:xfrm>
          <a:prstGeom prst="rect">
            <a:avLst/>
          </a:prstGeom>
          <a:effectLst>
            <a:outerShdw blurRad="100013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L</a:t>
            </a:r>
            <a:r>
              <a:rPr lang="en-GB" sz="2000"/>
              <a:t>ikely</a:t>
            </a:r>
            <a:r>
              <a:rPr lang="en-GB" sz="2000"/>
              <a:t> stems from parents</a:t>
            </a:r>
            <a:endParaRPr sz="2000"/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M</a:t>
            </a:r>
            <a:r>
              <a:rPr lang="en-GB" sz="2000"/>
              <a:t>editation / m</a:t>
            </a:r>
            <a:r>
              <a:rPr lang="en-GB" sz="2000"/>
              <a:t>ind body exercises</a:t>
            </a:r>
            <a:endParaRPr sz="2000"/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Emotional release</a:t>
            </a:r>
            <a:endParaRPr sz="2000"/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One year in - </a:t>
            </a:r>
            <a:r>
              <a:rPr lang="en-GB" sz="1600"/>
              <a:t>felt better, but still angry</a:t>
            </a:r>
            <a:endParaRPr sz="1600"/>
          </a:p>
          <a:p>
            <a:pPr indent="-355600" lvl="0" marL="457200" rtl="0" algn="l">
              <a:spcBef>
                <a:spcPts val="7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Two years in: </a:t>
            </a:r>
            <a:r>
              <a:rPr lang="en-GB" sz="1600"/>
              <a:t>no further improvement</a:t>
            </a:r>
            <a:br>
              <a:rPr lang="en-GB" sz="1600"/>
            </a:br>
            <a:r>
              <a:rPr lang="en-GB" sz="1600"/>
              <a:t>(still “</a:t>
            </a:r>
            <a:r>
              <a:rPr i="1" lang="en-GB" sz="1600"/>
              <a:t>likely stems from parents</a:t>
            </a:r>
            <a:r>
              <a:rPr lang="en-GB" sz="1600"/>
              <a:t>”)</a:t>
            </a:r>
            <a:endParaRPr sz="1600"/>
          </a:p>
          <a:p>
            <a:pPr indent="-355600" lvl="0" marL="457200" rtl="0" algn="l">
              <a:spcBef>
                <a:spcPts val="700"/>
              </a:spcBef>
              <a:spcAft>
                <a:spcPts val="700"/>
              </a:spcAft>
              <a:buSzPts val="2000"/>
              <a:buChar char="●"/>
            </a:pPr>
            <a:r>
              <a:rPr lang="en-GB" sz="2000"/>
              <a:t>Psilocybin therapy?</a:t>
            </a:r>
            <a:br>
              <a:rPr lang="en-GB" sz="2000"/>
            </a:br>
            <a:r>
              <a:rPr lang="en-GB" sz="1600"/>
              <a:t>(overwhelming urge)</a:t>
            </a:r>
            <a:endParaRPr sz="1600"/>
          </a:p>
        </p:txBody>
      </p:sp>
      <p:pic>
        <p:nvPicPr>
          <p:cNvPr id="278" name="Google Shape;27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2799" y="390774"/>
            <a:ext cx="2531275" cy="47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328"/>
            <a:ext cx="9144000" cy="514346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3"/>
          <p:cNvSpPr txBox="1"/>
          <p:nvPr>
            <p:ph idx="1" type="body"/>
          </p:nvPr>
        </p:nvSpPr>
        <p:spPr>
          <a:xfrm>
            <a:off x="1014700" y="3103225"/>
            <a:ext cx="6882000" cy="1743300"/>
          </a:xfrm>
          <a:prstGeom prst="rect">
            <a:avLst/>
          </a:prstGeom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2600"/>
              <a:t>“I want to know why I’m depressed.</a:t>
            </a:r>
            <a:br>
              <a:rPr b="1" i="1" lang="en-GB" sz="2600"/>
            </a:br>
            <a:r>
              <a:rPr b="1" i="1" lang="en-GB" sz="2600"/>
              <a:t>I just don’t know why. I wish I could know. I wish I could understand.”</a:t>
            </a:r>
            <a:br>
              <a:rPr b="1" i="1" lang="en-GB" sz="100"/>
            </a:br>
            <a:endParaRPr b="1" i="1" sz="100"/>
          </a:p>
          <a:p>
            <a:pPr indent="0" lvl="0" marL="0" rtl="0" algn="l">
              <a:spcBef>
                <a:spcPts val="400"/>
              </a:spcBef>
              <a:spcAft>
                <a:spcPts val="1600"/>
              </a:spcAft>
              <a:buNone/>
            </a:pPr>
            <a:r>
              <a:rPr b="1" i="1" lang="en-GB" sz="1300"/>
              <a:t>Dr Rosalind Watts</a:t>
            </a:r>
            <a:r>
              <a:rPr i="1" lang="en-GB" sz="1300"/>
              <a:t> quoting a study participant - </a:t>
            </a:r>
            <a:r>
              <a:rPr lang="en-GB" sz="800"/>
              <a:t>https://www.youtube.com/watch?v=WtU3FP-ZLGw</a:t>
            </a:r>
            <a:endParaRPr sz="800"/>
          </a:p>
        </p:txBody>
      </p:sp>
      <p:sp>
        <p:nvSpPr>
          <p:cNvPr id="285" name="Google Shape;285;p53"/>
          <p:cNvSpPr txBox="1"/>
          <p:nvPr>
            <p:ph type="title"/>
          </p:nvPr>
        </p:nvSpPr>
        <p:spPr>
          <a:xfrm>
            <a:off x="938500" y="445025"/>
            <a:ext cx="75426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Psilocybin therapy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86" name="Google Shape;286;p53"/>
          <p:cNvSpPr txBox="1"/>
          <p:nvPr>
            <p:ph idx="1" type="body"/>
          </p:nvPr>
        </p:nvSpPr>
        <p:spPr>
          <a:xfrm>
            <a:off x="936175" y="1617600"/>
            <a:ext cx="7616400" cy="1351800"/>
          </a:xfrm>
          <a:prstGeom prst="rect">
            <a:avLst/>
          </a:prstGeom>
          <a:effectLst>
            <a:outerShdw blurRad="100013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Magic mushrooms / truffles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SzPts val="2000"/>
              <a:buChar char="●"/>
            </a:pPr>
            <a:r>
              <a:rPr lang="en-GB" sz="2000"/>
              <a:t>Imperial College London </a:t>
            </a:r>
            <a:r>
              <a:rPr lang="en-GB" sz="2000"/>
              <a:t>study</a:t>
            </a:r>
            <a:br>
              <a:rPr lang="en-GB" sz="2000"/>
            </a:br>
            <a:r>
              <a:rPr lang="en-GB" sz="1500"/>
              <a:t>https://www.nejm.org/doi/full/10.1056/NEJMoa2032994</a:t>
            </a:r>
            <a:endParaRPr sz="2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4"/>
          <p:cNvSpPr txBox="1"/>
          <p:nvPr/>
        </p:nvSpPr>
        <p:spPr>
          <a:xfrm>
            <a:off x="5385900" y="76200"/>
            <a:ext cx="3681900" cy="585000"/>
          </a:xfrm>
          <a:prstGeom prst="rect">
            <a:avLst/>
          </a:prstGeom>
          <a:noFill/>
          <a:ln>
            <a:noFill/>
          </a:ln>
          <a:effectLst>
            <a:outerShdw blurRad="85725" rotWithShape="0" algn="bl" dir="5400000" dist="19050">
              <a:schemeClr val="lt1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latin typeface="Montserrat"/>
                <a:ea typeface="Montserrat"/>
                <a:cs typeface="Montserrat"/>
                <a:sym typeface="Montserrat"/>
              </a:rPr>
              <a:t>February 12th 2021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7"/>
          <p:cNvSpPr txBox="1"/>
          <p:nvPr>
            <p:ph type="title"/>
          </p:nvPr>
        </p:nvSpPr>
        <p:spPr>
          <a:xfrm>
            <a:off x="862300" y="445025"/>
            <a:ext cx="5952600" cy="941400"/>
          </a:xfrm>
          <a:prstGeom prst="rect">
            <a:avLst/>
          </a:prstGeom>
          <a:effectLst>
            <a:outerShdw blurRad="371475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Trigger warning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167" name="Google Shape;167;p37"/>
          <p:cNvSpPr txBox="1"/>
          <p:nvPr>
            <p:ph idx="1" type="body"/>
          </p:nvPr>
        </p:nvSpPr>
        <p:spPr>
          <a:xfrm>
            <a:off x="938500" y="2187300"/>
            <a:ext cx="6304500" cy="2177700"/>
          </a:xfrm>
          <a:prstGeom prst="rect">
            <a:avLst/>
          </a:prstGeom>
          <a:effectLst>
            <a:outerShdw blurRad="2000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3000"/>
              </a:spcAft>
              <a:buNone/>
            </a:pPr>
            <a:r>
              <a:rPr lang="en-GB" sz="3900">
                <a:latin typeface="Montserrat Medium"/>
                <a:ea typeface="Montserrat Medium"/>
                <a:cs typeface="Montserrat Medium"/>
                <a:sym typeface="Montserrat Medium"/>
              </a:rPr>
              <a:t>Suicide and other emotional topics</a:t>
            </a:r>
            <a:endParaRPr sz="3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8" name="Google Shape;16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604" y="76200"/>
            <a:ext cx="399826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0035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0035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76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9"/>
          <p:cNvSpPr txBox="1"/>
          <p:nvPr>
            <p:ph idx="1" type="body"/>
          </p:nvPr>
        </p:nvSpPr>
        <p:spPr>
          <a:xfrm>
            <a:off x="1904825" y="2066000"/>
            <a:ext cx="6324900" cy="2760900"/>
          </a:xfrm>
          <a:prstGeom prst="rect">
            <a:avLst/>
          </a:prstGeom>
          <a:effectLst>
            <a:outerShdw blurRad="71438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400"/>
              <a:t>“You were correct. I have a fundamental attachment to my parents.”</a:t>
            </a:r>
            <a:endParaRPr b="1" sz="3400"/>
          </a:p>
        </p:txBody>
      </p:sp>
      <p:sp>
        <p:nvSpPr>
          <p:cNvPr id="319" name="Google Shape;319;p59"/>
          <p:cNvSpPr txBox="1"/>
          <p:nvPr>
            <p:ph idx="1" type="body"/>
          </p:nvPr>
        </p:nvSpPr>
        <p:spPr>
          <a:xfrm>
            <a:off x="1904825" y="2066000"/>
            <a:ext cx="6324900" cy="2760900"/>
          </a:xfrm>
          <a:prstGeom prst="rect">
            <a:avLst/>
          </a:prstGeom>
          <a:effectLst>
            <a:outerShdw blurRad="71438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400"/>
              <a:t>“You were correct. I have a fundamental attachment to my parents.”</a:t>
            </a:r>
            <a:endParaRPr b="1" sz="3400"/>
          </a:p>
        </p:txBody>
      </p:sp>
      <p:sp>
        <p:nvSpPr>
          <p:cNvPr id="320" name="Google Shape;320;p59"/>
          <p:cNvSpPr txBox="1"/>
          <p:nvPr>
            <p:ph idx="1" type="body"/>
          </p:nvPr>
        </p:nvSpPr>
        <p:spPr>
          <a:xfrm>
            <a:off x="1904825" y="2066000"/>
            <a:ext cx="6324900" cy="2760900"/>
          </a:xfrm>
          <a:prstGeom prst="rect">
            <a:avLst/>
          </a:prstGeom>
          <a:effectLst>
            <a:outerShdw blurRad="114300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400"/>
              <a:t>“You were correct. I have a fundamental attachment to my parents.”</a:t>
            </a:r>
            <a:endParaRPr b="1" sz="3400"/>
          </a:p>
        </p:txBody>
      </p:sp>
      <p:sp>
        <p:nvSpPr>
          <p:cNvPr id="321" name="Google Shape;321;p59"/>
          <p:cNvSpPr txBox="1"/>
          <p:nvPr>
            <p:ph idx="1" type="body"/>
          </p:nvPr>
        </p:nvSpPr>
        <p:spPr>
          <a:xfrm>
            <a:off x="1904825" y="2066000"/>
            <a:ext cx="6324900" cy="2760900"/>
          </a:xfrm>
          <a:prstGeom prst="rect">
            <a:avLst/>
          </a:prstGeom>
          <a:effectLst>
            <a:outerShdw blurRad="171450" rotWithShape="0" algn="bl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400"/>
              <a:t>“You were correct. I have a fundamental attachment to my parents.”</a:t>
            </a:r>
            <a:endParaRPr b="1" sz="3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1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61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125" y="-68900"/>
            <a:ext cx="9273755" cy="52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61"/>
          <p:cNvSpPr txBox="1"/>
          <p:nvPr/>
        </p:nvSpPr>
        <p:spPr>
          <a:xfrm>
            <a:off x="-60125" y="-68900"/>
            <a:ext cx="6954600" cy="700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2820000" dist="247650">
              <a:schemeClr val="dk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5000"/>
              </a:spcAft>
              <a:buNone/>
            </a:pPr>
            <a:br>
              <a:rPr b="1" lang="en-GB" sz="1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2800">
                <a:latin typeface="Montserrat"/>
                <a:ea typeface="Montserrat"/>
                <a:cs typeface="Montserrat"/>
                <a:sym typeface="Montserrat"/>
              </a:rPr>
              <a:t>Car crash listed: </a:t>
            </a:r>
            <a:r>
              <a:rPr b="1" lang="en-GB" sz="2800">
                <a:latin typeface="Montserrat"/>
                <a:ea typeface="Montserrat"/>
                <a:cs typeface="Montserrat"/>
                <a:sym typeface="Montserrat"/>
              </a:rPr>
              <a:t>February 12th 1985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61"/>
          <p:cNvSpPr txBox="1"/>
          <p:nvPr/>
        </p:nvSpPr>
        <p:spPr>
          <a:xfrm>
            <a:off x="-60125" y="4446150"/>
            <a:ext cx="6807000" cy="700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2820000" dist="247650">
              <a:schemeClr val="dk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5000"/>
              </a:spcAft>
              <a:buNone/>
            </a:pPr>
            <a:r>
              <a:rPr b="1" lang="en-GB" sz="2800">
                <a:latin typeface="Montserrat"/>
                <a:ea typeface="Montserrat"/>
                <a:cs typeface="Montserrat"/>
                <a:sym typeface="Montserrat"/>
              </a:rPr>
              <a:t>Psilocybin trip: </a:t>
            </a:r>
            <a:r>
              <a:rPr b="1" lang="en-GB" sz="2800">
                <a:latin typeface="Montserrat"/>
                <a:ea typeface="Montserrat"/>
                <a:cs typeface="Montserrat"/>
                <a:sym typeface="Montserrat"/>
              </a:rPr>
              <a:t>February 12th 2021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7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2"/>
          <p:cNvSpPr txBox="1"/>
          <p:nvPr>
            <p:ph idx="1" type="body"/>
          </p:nvPr>
        </p:nvSpPr>
        <p:spPr>
          <a:xfrm>
            <a:off x="779950" y="1633375"/>
            <a:ext cx="5020500" cy="3063000"/>
          </a:xfrm>
          <a:prstGeom prst="rect">
            <a:avLst/>
          </a:prstGeom>
          <a:effectLst>
            <a:outerShdw blurRad="100013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Happiest since 5 years old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E</a:t>
            </a:r>
            <a:r>
              <a:rPr lang="en-GB" sz="2000"/>
              <a:t>motion sources &gt; solutions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No nightmares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Crying is good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GB" sz="2000"/>
              <a:t>Resting heart rate ~95 BPM</a:t>
            </a:r>
            <a:br>
              <a:rPr lang="en-GB" sz="2000"/>
            </a:br>
            <a:r>
              <a:rPr lang="en-GB" sz="1600"/>
              <a:t>(for three months)</a:t>
            </a:r>
            <a:endParaRPr sz="1600"/>
          </a:p>
        </p:txBody>
      </p:sp>
      <p:sp>
        <p:nvSpPr>
          <p:cNvPr id="343" name="Google Shape;343;p62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After effects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" y="0"/>
            <a:ext cx="91417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3"/>
          <p:cNvSpPr txBox="1"/>
          <p:nvPr>
            <p:ph idx="1" type="body"/>
          </p:nvPr>
        </p:nvSpPr>
        <p:spPr>
          <a:xfrm>
            <a:off x="697975" y="1659275"/>
            <a:ext cx="7119600" cy="3199200"/>
          </a:xfrm>
          <a:prstGeom prst="rect">
            <a:avLst/>
          </a:prstGeom>
          <a:effectLst>
            <a:outerShdw blurRad="85725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Devs are not robots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We hide things from ourselves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Emotions are complicated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Seek help / get therapy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You are not alone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br>
              <a:rPr b="1" lang="en-GB" sz="2000"/>
            </a:br>
            <a:r>
              <a:rPr b="1" lang="en-GB" sz="2300"/>
              <a:t>Be careful with drugs</a:t>
            </a:r>
            <a:endParaRPr b="1" sz="2300"/>
          </a:p>
        </p:txBody>
      </p:sp>
      <p:sp>
        <p:nvSpPr>
          <p:cNvPr id="350" name="Google Shape;350;p63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Conclusion?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955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  <a:effectLst>
            <a:outerShdw blurRad="85725" rotWithShape="0" algn="bl" dist="19050">
              <a:srgbClr val="000000"/>
            </a:outerShdw>
          </a:effectLst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-357400" lvl="0" marL="4608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Friends</a:t>
            </a:r>
            <a:endParaRPr sz="2000"/>
          </a:p>
          <a:p>
            <a:pPr indent="-357400" lvl="0" marL="4608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Family</a:t>
            </a:r>
            <a:endParaRPr sz="2000"/>
          </a:p>
          <a:p>
            <a:pPr indent="-357400" lvl="0" marL="4608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en-GB" sz="2000"/>
              <a:t>Strattic team</a:t>
            </a:r>
            <a:endParaRPr b="1" sz="2000"/>
          </a:p>
        </p:txBody>
      </p:sp>
      <p:sp>
        <p:nvSpPr>
          <p:cNvPr id="357" name="Google Shape;357;p6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Thank you!</a:t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58" name="Google Shape;35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1450" y="1962050"/>
            <a:ext cx="4740552" cy="247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8"/>
          <p:cNvSpPr txBox="1"/>
          <p:nvPr>
            <p:ph type="title"/>
          </p:nvPr>
        </p:nvSpPr>
        <p:spPr>
          <a:xfrm>
            <a:off x="3309150" y="1693650"/>
            <a:ext cx="5392800" cy="2694000"/>
          </a:xfrm>
          <a:prstGeom prst="rect">
            <a:avLst/>
          </a:prstGeom>
          <a:effectLst>
            <a:outerShdw blurRad="342900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100">
                <a:solidFill>
                  <a:schemeClr val="lt1"/>
                </a:solidFill>
              </a:rPr>
              <a:t>Who am I?</a:t>
            </a:r>
            <a:endParaRPr sz="7100">
              <a:solidFill>
                <a:schemeClr val="lt1"/>
              </a:solidFill>
            </a:endParaRPr>
          </a:p>
        </p:txBody>
      </p:sp>
      <p:pic>
        <p:nvPicPr>
          <p:cNvPr id="175" name="Google Shape;17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782" y="-46759"/>
            <a:ext cx="49923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17D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5"/>
          <p:cNvSpPr txBox="1"/>
          <p:nvPr>
            <p:ph type="title"/>
          </p:nvPr>
        </p:nvSpPr>
        <p:spPr>
          <a:xfrm>
            <a:off x="938500" y="445025"/>
            <a:ext cx="6438000" cy="941400"/>
          </a:xfrm>
          <a:prstGeom prst="rect">
            <a:avLst/>
          </a:prstGeom>
          <a:effectLst>
            <a:outerShdw blurRad="371475" rotWithShape="0" algn="bl" dir="5400000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Remote work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365" name="Google Shape;365;p65"/>
          <p:cNvSpPr txBox="1"/>
          <p:nvPr>
            <p:ph idx="1" type="body"/>
          </p:nvPr>
        </p:nvSpPr>
        <p:spPr>
          <a:xfrm>
            <a:off x="1014700" y="2034900"/>
            <a:ext cx="4206300" cy="2598900"/>
          </a:xfrm>
          <a:prstGeom prst="rect">
            <a:avLst/>
          </a:prstGeom>
          <a:effectLst>
            <a:outerShdw blurRad="200025" rotWithShape="0" algn="bl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en-GB" sz="3200"/>
              <a:t>"Working alone all day. How do you cope with seeing no one?"</a:t>
            </a:r>
            <a:endParaRPr sz="2700"/>
          </a:p>
        </p:txBody>
      </p:sp>
      <p:pic>
        <p:nvPicPr>
          <p:cNvPr id="366" name="Google Shape;36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325" y="1906525"/>
            <a:ext cx="3936676" cy="323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6"/>
          <p:cNvSpPr txBox="1"/>
          <p:nvPr>
            <p:ph idx="1" type="body"/>
          </p:nvPr>
        </p:nvSpPr>
        <p:spPr>
          <a:xfrm>
            <a:off x="938500" y="1583075"/>
            <a:ext cx="4946400" cy="3484200"/>
          </a:xfrm>
          <a:prstGeom prst="rect">
            <a:avLst/>
          </a:prstGeom>
          <a:effectLst>
            <a:outerShdw blurRad="85725" rotWithShape="0" algn="bl" dist="19050">
              <a:srgbClr val="000000"/>
            </a:outerShdw>
          </a:effectLst>
        </p:spPr>
        <p:txBody>
          <a:bodyPr anchorCtr="0" anchor="t" bIns="90000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/>
              <a:t>I’m available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en-GB" sz="2000"/>
              <a:t>PHP/JS developer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GB" sz="2000"/>
              <a:t>WordPress specialist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GB" sz="2000"/>
              <a:t>Team lead</a:t>
            </a:r>
            <a:endParaRPr b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/>
              <a:t>https://geek.hellyer.kiwi/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2000"/>
              <a:t>@ryanhellyer</a:t>
            </a:r>
            <a:br>
              <a:rPr lang="en-GB" sz="2000"/>
            </a:br>
            <a:r>
              <a:rPr lang="en-GB" sz="2000"/>
              <a:t>ryanhellyer@gmail.com</a:t>
            </a:r>
            <a:endParaRPr sz="2000"/>
          </a:p>
        </p:txBody>
      </p:sp>
      <p:sp>
        <p:nvSpPr>
          <p:cNvPr id="373" name="Google Shape;373;p66"/>
          <p:cNvSpPr txBox="1"/>
          <p:nvPr>
            <p:ph type="title"/>
          </p:nvPr>
        </p:nvSpPr>
        <p:spPr>
          <a:xfrm>
            <a:off x="938500" y="445025"/>
            <a:ext cx="69831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Hiring?</a:t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74" name="Google Shape;3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476" y="951300"/>
            <a:ext cx="4192200" cy="419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7"/>
          <p:cNvSpPr txBox="1"/>
          <p:nvPr>
            <p:ph type="title"/>
          </p:nvPr>
        </p:nvSpPr>
        <p:spPr>
          <a:xfrm>
            <a:off x="343475" y="232800"/>
            <a:ext cx="8570100" cy="49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0">
                <a:solidFill>
                  <a:schemeClr val="lt1"/>
                </a:solidFill>
              </a:rPr>
              <a:t>BONUS</a:t>
            </a:r>
            <a:br>
              <a:rPr lang="en-GB" sz="14000">
                <a:solidFill>
                  <a:schemeClr val="lt1"/>
                </a:solidFill>
              </a:rPr>
            </a:br>
            <a:r>
              <a:rPr lang="en-GB" sz="14000">
                <a:solidFill>
                  <a:schemeClr val="lt1"/>
                </a:solidFill>
              </a:rPr>
              <a:t>SLIDES</a:t>
            </a:r>
            <a:endParaRPr sz="1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8"/>
          <p:cNvSpPr txBox="1"/>
          <p:nvPr>
            <p:ph idx="1" type="body"/>
          </p:nvPr>
        </p:nvSpPr>
        <p:spPr>
          <a:xfrm>
            <a:off x="938500" y="1445575"/>
            <a:ext cx="3934800" cy="36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50"/>
              <a:t>Self-blinding citizen science to explore psychedelic microdosing:</a:t>
            </a:r>
            <a:br>
              <a:rPr lang="en-GB"/>
            </a:br>
            <a:r>
              <a:rPr lang="en-GB" sz="1100"/>
              <a:t>https://pubmed.ncbi.nlm.nih.gov/33648632/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b="1" i="1" lang="en-GB" sz="1800"/>
              <a:t>“The findings suggest that anecdotal benefits of microdosing can be explained by the placebo effect.”</a:t>
            </a:r>
            <a:br>
              <a:rPr b="1" i="1" lang="en-GB" sz="2000"/>
            </a:br>
            <a:endParaRPr b="1" i="1"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br>
              <a:rPr b="1" i="1" lang="en-GB" sz="2000"/>
            </a:br>
            <a:r>
              <a:rPr lang="en-GB" sz="1100"/>
              <a:t>Video review: </a:t>
            </a:r>
            <a:r>
              <a:rPr lang="en-GB" sz="1100" u="sng">
                <a:hlinkClick r:id="rId4"/>
              </a:rPr>
              <a:t>https://www.youtube.com/watch?v=ZPumLlvrv0A</a:t>
            </a:r>
            <a:endParaRPr sz="1100"/>
          </a:p>
        </p:txBody>
      </p:sp>
      <p:sp>
        <p:nvSpPr>
          <p:cNvPr id="386" name="Google Shape;386;p68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</a:rPr>
              <a:t>Microdosing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387" name="Google Shape;387;p68"/>
          <p:cNvSpPr txBox="1"/>
          <p:nvPr>
            <p:ph idx="2" type="body"/>
          </p:nvPr>
        </p:nvSpPr>
        <p:spPr>
          <a:xfrm>
            <a:off x="4961325" y="1462625"/>
            <a:ext cx="3981300" cy="3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350"/>
              <a:t>Microdosing with psilocybin mushrooms: a double-blind placebo-controlled study:</a:t>
            </a:r>
            <a:br>
              <a:rPr b="1" lang="en-GB" sz="1550"/>
            </a:br>
            <a:r>
              <a:rPr lang="en-GB" sz="1100" u="sng">
                <a:solidFill>
                  <a:schemeClr val="hlink"/>
                </a:solidFill>
                <a:hlinkClick r:id="rId5"/>
              </a:rPr>
              <a:t>https://www.nature.com/articles/s41398-022-02039-0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b="1" i="1" lang="en-GB" sz="1800"/>
              <a:t>“mushroom material did not present significantly positive impact ... we observed a trend towards impaired performance in some cognitive tasks”</a:t>
            </a:r>
            <a:endParaRPr b="1" i="1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9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  <a:effectLst>
            <a:outerShdw blurRad="71438" rotWithShape="0" algn="bl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People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Days of the week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Moods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Events</a:t>
            </a:r>
            <a:endParaRPr sz="2300"/>
          </a:p>
        </p:txBody>
      </p:sp>
      <p:sp>
        <p:nvSpPr>
          <p:cNvPr id="394" name="Google Shape;394;p6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Synesthete</a:t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395" name="Google Shape;39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9200" y="282775"/>
            <a:ext cx="2313126" cy="4676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676" y="1203000"/>
            <a:ext cx="3551201" cy="3940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0"/>
          <p:cNvSpPr txBox="1"/>
          <p:nvPr>
            <p:ph type="title"/>
          </p:nvPr>
        </p:nvSpPr>
        <p:spPr>
          <a:xfrm>
            <a:off x="938500" y="618543"/>
            <a:ext cx="4629300" cy="941400"/>
          </a:xfrm>
          <a:prstGeom prst="rect">
            <a:avLst/>
          </a:prstGeom>
          <a:effectLst>
            <a:outerShdw blurRad="214313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Student loan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402" name="Google Shape;402;p70"/>
          <p:cNvSpPr txBox="1"/>
          <p:nvPr>
            <p:ph idx="1" type="body"/>
          </p:nvPr>
        </p:nvSpPr>
        <p:spPr>
          <a:xfrm>
            <a:off x="936175" y="2192700"/>
            <a:ext cx="5126400" cy="2532300"/>
          </a:xfrm>
          <a:prstGeom prst="rect">
            <a:avLst/>
          </a:prstGeom>
          <a:effectLst>
            <a:outerShdw blurRad="100013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No issues with payment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Fear of contacting the tax department about it</a:t>
            </a:r>
            <a:endParaRPr sz="2000"/>
          </a:p>
          <a:p>
            <a:pPr indent="-355600" lvl="0" marL="457200" rtl="0" algn="l">
              <a:spcBef>
                <a:spcPts val="2000"/>
              </a:spcBef>
              <a:spcAft>
                <a:spcPts val="2000"/>
              </a:spcAft>
              <a:buSzPts val="2000"/>
              <a:buChar char="●"/>
            </a:pPr>
            <a:r>
              <a:rPr lang="en-GB" sz="2000"/>
              <a:t>Paid in full within two weeks</a:t>
            </a:r>
            <a:endParaRPr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1"/>
          <p:cNvSpPr txBox="1"/>
          <p:nvPr>
            <p:ph type="title"/>
          </p:nvPr>
        </p:nvSpPr>
        <p:spPr>
          <a:xfrm>
            <a:off x="7861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chemeClr val="lt1"/>
                </a:solidFill>
              </a:rPr>
              <a:t>Madhvi</a:t>
            </a:r>
            <a:endParaRPr sz="5300">
              <a:solidFill>
                <a:schemeClr val="lt1"/>
              </a:solidFill>
            </a:endParaRPr>
          </a:p>
        </p:txBody>
      </p:sp>
      <p:pic>
        <p:nvPicPr>
          <p:cNvPr id="408" name="Google Shape;40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5925" y="-1197375"/>
            <a:ext cx="4758074" cy="634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72"/>
          <p:cNvSpPr txBox="1"/>
          <p:nvPr>
            <p:ph type="title"/>
          </p:nvPr>
        </p:nvSpPr>
        <p:spPr>
          <a:xfrm>
            <a:off x="938500" y="597425"/>
            <a:ext cx="70914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</a:rPr>
              <a:t>“</a:t>
            </a:r>
            <a:r>
              <a:rPr i="1" lang="en-GB" sz="4000">
                <a:solidFill>
                  <a:schemeClr val="dk1"/>
                </a:solidFill>
              </a:rPr>
              <a:t>Must call Skype</a:t>
            </a:r>
            <a:r>
              <a:rPr lang="en-GB" sz="4000">
                <a:solidFill>
                  <a:schemeClr val="dk1"/>
                </a:solidFill>
              </a:rPr>
              <a:t>”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8916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9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0"/>
            <a:ext cx="9144000" cy="619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9"/>
          <p:cNvSpPr/>
          <p:nvPr/>
        </p:nvSpPr>
        <p:spPr>
          <a:xfrm>
            <a:off x="3610250" y="665875"/>
            <a:ext cx="1534200" cy="1483200"/>
          </a:xfrm>
          <a:prstGeom prst="ellipse">
            <a:avLst/>
          </a:prstGeom>
          <a:noFill/>
          <a:ln cap="flat" cmpd="sng" w="152400">
            <a:solidFill>
              <a:srgbClr val="FD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891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7"/>
          <p:cNvSpPr txBox="1"/>
          <p:nvPr>
            <p:ph type="title"/>
          </p:nvPr>
        </p:nvSpPr>
        <p:spPr>
          <a:xfrm>
            <a:off x="938500" y="445025"/>
            <a:ext cx="71130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>
                <a:solidFill>
                  <a:srgbClr val="FFFF00"/>
                </a:solidFill>
              </a:rPr>
              <a:t>Cannabis?</a:t>
            </a:r>
            <a:endParaRPr sz="4100">
              <a:solidFill>
                <a:srgbClr val="FFFF00"/>
              </a:solidFill>
            </a:endParaRPr>
          </a:p>
        </p:txBody>
      </p:sp>
      <p:sp>
        <p:nvSpPr>
          <p:cNvPr id="441" name="Google Shape;441;p77"/>
          <p:cNvSpPr txBox="1"/>
          <p:nvPr>
            <p:ph idx="1" type="body"/>
          </p:nvPr>
        </p:nvSpPr>
        <p:spPr>
          <a:xfrm>
            <a:off x="938500" y="1659275"/>
            <a:ext cx="48546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GB" sz="2500"/>
              <a:t>Therapist approved</a:t>
            </a:r>
            <a:endParaRPr sz="2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spcBef>
                <a:spcPts val="1600"/>
              </a:spcBef>
              <a:spcAft>
                <a:spcPts val="0"/>
              </a:spcAft>
              <a:buSzPts val="2500"/>
              <a:buChar char="●"/>
            </a:pPr>
            <a:r>
              <a:rPr lang="en-GB" sz="2500"/>
              <a:t>Ineffective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GB" sz="2500"/>
              <a:t>Increased anxiety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GB" sz="2500"/>
              <a:t>Don’t code whilst stoned!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0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125" y="-68900"/>
            <a:ext cx="9232701" cy="518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0"/>
          <p:cNvSpPr txBox="1"/>
          <p:nvPr/>
        </p:nvSpPr>
        <p:spPr>
          <a:xfrm>
            <a:off x="-60125" y="-68900"/>
            <a:ext cx="3835800" cy="700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0025" rotWithShape="0" algn="bl" dir="2820000" dist="247650">
              <a:schemeClr val="dk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5000"/>
              </a:spcAft>
              <a:buNone/>
            </a:pPr>
            <a:br>
              <a:rPr b="1" lang="en-GB" sz="100"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2800">
                <a:latin typeface="Montserrat"/>
                <a:ea typeface="Montserrat"/>
                <a:cs typeface="Montserrat"/>
                <a:sym typeface="Montserrat"/>
              </a:rPr>
              <a:t>February 12th 1985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9925" y="-6300"/>
            <a:ext cx="9144000" cy="515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19425" y="0"/>
            <a:ext cx="68579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1"/>
          <p:cNvSpPr txBox="1"/>
          <p:nvPr/>
        </p:nvSpPr>
        <p:spPr>
          <a:xfrm>
            <a:off x="5336490" y="135793"/>
            <a:ext cx="2766000" cy="7437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Norway</a:t>
            </a:r>
            <a:endParaRPr b="1" sz="4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41"/>
          <p:cNvSpPr txBox="1"/>
          <p:nvPr/>
        </p:nvSpPr>
        <p:spPr>
          <a:xfrm>
            <a:off x="90225" y="105075"/>
            <a:ext cx="4259100" cy="11502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Canada</a:t>
            </a:r>
            <a:endParaRPr b="1" sz="4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 txBox="1"/>
          <p:nvPr/>
        </p:nvSpPr>
        <p:spPr>
          <a:xfrm>
            <a:off x="1749025" y="4536750"/>
            <a:ext cx="5366100" cy="7953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Berlin</a:t>
            </a:r>
            <a:endParaRPr b="1"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7750" y="2688575"/>
            <a:ext cx="9423949" cy="2454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3"/>
          <p:cNvSpPr txBox="1"/>
          <p:nvPr/>
        </p:nvSpPr>
        <p:spPr>
          <a:xfrm>
            <a:off x="0" y="4118275"/>
            <a:ext cx="9144000" cy="1061100"/>
          </a:xfrm>
          <a:prstGeom prst="rect">
            <a:avLst/>
          </a:prstGeom>
          <a:noFill/>
          <a:ln>
            <a:noFill/>
          </a:ln>
          <a:effectLst>
            <a:outerShdw blurRad="271463" rotWithShape="0" algn="bl" dist="19050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Became a chemist</a:t>
            </a:r>
            <a:endParaRPr b="1" sz="4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